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22" r:id="rId5"/>
    <p:sldId id="2147469216" r:id="rId6"/>
    <p:sldId id="270" r:id="rId7"/>
    <p:sldId id="2147469215" r:id="rId8"/>
    <p:sldId id="2147469213" r:id="rId9"/>
    <p:sldId id="2147469217" r:id="rId10"/>
    <p:sldId id="2147469218" r:id="rId11"/>
    <p:sldId id="321" r:id="rId12"/>
    <p:sldId id="2147469219" r:id="rId13"/>
  </p:sldIdLst>
  <p:sldSz cx="12192000" cy="6858000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2" id="{84A03196-480C-4F28-8952-13816FFC012B}">
          <p14:sldIdLst>
            <p14:sldId id="322"/>
            <p14:sldId id="2147469216"/>
            <p14:sldId id="270"/>
            <p14:sldId id="2147469215"/>
            <p14:sldId id="2147469213"/>
            <p14:sldId id="2147469217"/>
            <p14:sldId id="2147469218"/>
            <p14:sldId id="321"/>
            <p14:sldId id="21474692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35" autoAdjust="0"/>
  </p:normalViewPr>
  <p:slideViewPr>
    <p:cSldViewPr snapToGrid="0">
      <p:cViewPr varScale="1">
        <p:scale>
          <a:sx n="69" d="100"/>
          <a:sy n="69" d="100"/>
        </p:scale>
        <p:origin x="115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IENNE Julie" userId="95bdd747-4ff1-49f4-8b3b-1284be39c373" providerId="ADAL" clId="{64635691-FE90-4C24-96ED-2B085095C787}"/>
    <pc:docChg chg="modSld">
      <pc:chgData name="ETIENNE Julie" userId="95bdd747-4ff1-49f4-8b3b-1284be39c373" providerId="ADAL" clId="{64635691-FE90-4C24-96ED-2B085095C787}" dt="2024-10-02T13:47:31.972" v="1" actId="14100"/>
      <pc:docMkLst>
        <pc:docMk/>
      </pc:docMkLst>
      <pc:sldChg chg="modSp mod">
        <pc:chgData name="ETIENNE Julie" userId="95bdd747-4ff1-49f4-8b3b-1284be39c373" providerId="ADAL" clId="{64635691-FE90-4C24-96ED-2B085095C787}" dt="2024-10-02T13:47:31.972" v="1" actId="14100"/>
        <pc:sldMkLst>
          <pc:docMk/>
          <pc:sldMk cId="2747719997" sldId="2147469219"/>
        </pc:sldMkLst>
        <pc:picChg chg="mod">
          <ac:chgData name="ETIENNE Julie" userId="95bdd747-4ff1-49f4-8b3b-1284be39c373" providerId="ADAL" clId="{64635691-FE90-4C24-96ED-2B085095C787}" dt="2024-10-02T13:47:29.580" v="0" actId="14100"/>
          <ac:picMkLst>
            <pc:docMk/>
            <pc:sldMk cId="2747719997" sldId="2147469219"/>
            <ac:picMk id="3" creationId="{2AADC8FD-3D25-26BE-58F0-5AD7ECF561AA}"/>
          </ac:picMkLst>
        </pc:picChg>
        <pc:picChg chg="mod">
          <ac:chgData name="ETIENNE Julie" userId="95bdd747-4ff1-49f4-8b3b-1284be39c373" providerId="ADAL" clId="{64635691-FE90-4C24-96ED-2B085095C787}" dt="2024-10-02T13:47:31.972" v="1" actId="14100"/>
          <ac:picMkLst>
            <pc:docMk/>
            <pc:sldMk cId="2747719997" sldId="2147469219"/>
            <ac:picMk id="10" creationId="{5D11758D-3F8B-D3BB-AF60-31462E0A54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94AAA-3A48-4B1D-BA16-418CA381DDA9}" type="datetimeFigureOut">
              <a:rPr lang="fr-BE" smtClean="0"/>
              <a:t>02-10-24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FEA6-7B41-4300-938A-E81E13E30B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155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567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328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655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42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023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969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Décrire ce que tu peux retrouver sur le site!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472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F0318B8-955E-F42C-5196-92FFC715B2FE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  <p:sp>
        <p:nvSpPr>
          <p:cNvPr id="8" name="Bande bleue">
            <a:extLst>
              <a:ext uri="{FF2B5EF4-FFF2-40B4-BE49-F238E27FC236}">
                <a16:creationId xmlns:a16="http://schemas.microsoft.com/office/drawing/2014/main" id="{E56B6965-5087-A1AA-E37B-6D04B79C9227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7E2694-11DA-37CC-F4C7-C628F4B17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Vagu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gue">
            <a:extLst>
              <a:ext uri="{FF2B5EF4-FFF2-40B4-BE49-F238E27FC236}">
                <a16:creationId xmlns:a16="http://schemas.microsoft.com/office/drawing/2014/main" id="{51AF75B4-5511-F945-9124-01DD95EFF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4571" flipH="1">
            <a:off x="-1214921" y="3313001"/>
            <a:ext cx="15309600" cy="32758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DF36A-8128-9D48-7880-87FF016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505"/>
            <a:ext cx="10515600" cy="1328287"/>
          </a:xfrm>
        </p:spPr>
        <p:txBody>
          <a:bodyPr anchor="ctr" anchorCtr="0"/>
          <a:lstStyle>
            <a:lvl1pPr marL="0" indent="0">
              <a:buClr>
                <a:schemeClr val="accent4"/>
              </a:buClr>
              <a:buNone/>
              <a:defRPr/>
            </a:lvl1pPr>
            <a:lvl2pPr marL="457131" indent="0">
              <a:buClr>
                <a:schemeClr val="accent4"/>
              </a:buClr>
              <a:buNone/>
              <a:defRPr/>
            </a:lvl2pPr>
            <a:lvl3pPr marL="914262" indent="0">
              <a:buClr>
                <a:schemeClr val="accent4"/>
              </a:buClr>
              <a:buNone/>
              <a:defRPr/>
            </a:lvl3pPr>
            <a:lvl4pPr marL="1371394" indent="0">
              <a:buClr>
                <a:schemeClr val="accent4"/>
              </a:buClr>
              <a:buNone/>
              <a:defRPr/>
            </a:lvl4pPr>
            <a:lvl5pPr marL="1828524" indent="0">
              <a:buClr>
                <a:schemeClr val="accent4"/>
              </a:buClr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405708C-1712-4D41-1E61-A528A172583D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5" name="object 24">
              <a:extLst>
                <a:ext uri="{FF2B5EF4-FFF2-40B4-BE49-F238E27FC236}">
                  <a16:creationId xmlns:a16="http://schemas.microsoft.com/office/drawing/2014/main" id="{8B658E9E-0BE1-46FE-19DB-2FF80BF2245A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8ED2E5C4-CDF4-753B-193A-B364B33E0688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F981233-AD99-A240-3541-E7E0D71B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C9E3E1-5028-C226-CA40-9A926F0A4E4F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gue">
            <a:extLst>
              <a:ext uri="{FF2B5EF4-FFF2-40B4-BE49-F238E27FC236}">
                <a16:creationId xmlns:a16="http://schemas.microsoft.com/office/drawing/2014/main" id="{51AF75B4-5511-F945-9124-01DD95EFF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26634">
            <a:off x="-2432977" y="3916463"/>
            <a:ext cx="15309600" cy="32758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DF36A-8128-9D48-7880-87FF016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505"/>
            <a:ext cx="10515600" cy="1328287"/>
          </a:xfrm>
        </p:spPr>
        <p:txBody>
          <a:bodyPr anchor="ctr" anchorCtr="0"/>
          <a:lstStyle>
            <a:lvl1pPr marL="0" indent="0">
              <a:buClr>
                <a:schemeClr val="accent4"/>
              </a:buClr>
              <a:buNone/>
              <a:defRPr/>
            </a:lvl1pPr>
            <a:lvl2pPr marL="457131" indent="0">
              <a:buClr>
                <a:schemeClr val="accent4"/>
              </a:buClr>
              <a:buNone/>
              <a:defRPr/>
            </a:lvl2pPr>
            <a:lvl3pPr marL="914262" indent="0">
              <a:buClr>
                <a:schemeClr val="accent4"/>
              </a:buClr>
              <a:buNone/>
              <a:defRPr/>
            </a:lvl3pPr>
            <a:lvl4pPr marL="1371394" indent="0">
              <a:buClr>
                <a:schemeClr val="accent4"/>
              </a:buClr>
              <a:buNone/>
              <a:defRPr/>
            </a:lvl4pPr>
            <a:lvl5pPr marL="1828524" indent="0">
              <a:buClr>
                <a:schemeClr val="accent4"/>
              </a:buClr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405708C-1712-4D41-1E61-A528A172583D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5" name="object 24">
              <a:extLst>
                <a:ext uri="{FF2B5EF4-FFF2-40B4-BE49-F238E27FC236}">
                  <a16:creationId xmlns:a16="http://schemas.microsoft.com/office/drawing/2014/main" id="{8B658E9E-0BE1-46FE-19DB-2FF80BF2245A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8ED2E5C4-CDF4-753B-193A-B364B33E0688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F981233-AD99-A240-3541-E7E0D71B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E6C8D3-295E-32C7-7622-2370E174328C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9E74E-A76C-1221-E468-F8AAA1FD49D7}"/>
              </a:ext>
            </a:extLst>
          </p:cNvPr>
          <p:cNvSpPr/>
          <p:nvPr userDrawn="1"/>
        </p:nvSpPr>
        <p:spPr>
          <a:xfrm>
            <a:off x="10515600" y="0"/>
            <a:ext cx="1676399" cy="303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9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4BF2B9-35AA-C3FA-2387-3428D55BB2B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825625"/>
            <a:ext cx="5181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1313BFA-96A6-9E48-3F85-20BB12537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DCB553-26BE-1BFC-362F-260005BA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3" name="Bande bleue">
            <a:extLst>
              <a:ext uri="{FF2B5EF4-FFF2-40B4-BE49-F238E27FC236}">
                <a16:creationId xmlns:a16="http://schemas.microsoft.com/office/drawing/2014/main" id="{03728028-BAAA-EEEA-4766-BD5B1A491750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0E37FC-63E1-3472-50AD-B034A6B99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43E80BD-D756-2087-040C-AB1A442C6B4E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6FBAB6CE-DBE6-7ABD-BA82-62AED7845C27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7" name="object 25">
              <a:extLst>
                <a:ext uri="{FF2B5EF4-FFF2-40B4-BE49-F238E27FC236}">
                  <a16:creationId xmlns:a16="http://schemas.microsoft.com/office/drawing/2014/main" id="{BAA6EC29-17CF-1C8E-39D0-710B3BADE9EB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382AE4-2D21-A564-2F49-1A87124F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0A36ED-D993-D01A-F901-AC5A2C0542E2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228539C-41FD-8D80-0475-278DA6FB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364" y="1"/>
            <a:ext cx="635927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63" b="1" i="0">
                <a:latin typeface="Mercury Bold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05B1CEB-9798-1EE3-32EE-0EB8CEC8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07" y="920448"/>
            <a:ext cx="9144000" cy="1277167"/>
          </a:xfrm>
        </p:spPr>
        <p:txBody>
          <a:bodyPr anchor="b">
            <a:normAutofit/>
          </a:bodyPr>
          <a:lstStyle>
            <a:lvl1pPr algn="l">
              <a:defRPr sz="6063" b="0" i="0"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07" y="2433619"/>
            <a:ext cx="9144000" cy="874351"/>
          </a:xfrm>
        </p:spPr>
        <p:txBody>
          <a:bodyPr>
            <a:normAutofit/>
          </a:bodyPr>
          <a:lstStyle>
            <a:lvl1pPr marL="0" indent="0" algn="l">
              <a:buNone/>
              <a:defRPr sz="2728"/>
            </a:lvl1pPr>
            <a:lvl2pPr marL="457131" indent="0" algn="ctr">
              <a:buNone/>
              <a:defRPr sz="2000"/>
            </a:lvl2pPr>
            <a:lvl3pPr marL="914262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4" indent="0" algn="ctr">
              <a:buNone/>
              <a:defRPr sz="1600"/>
            </a:lvl5pPr>
            <a:lvl6pPr marL="2285656" indent="0" algn="ctr">
              <a:buNone/>
              <a:defRPr sz="1600"/>
            </a:lvl6pPr>
            <a:lvl7pPr marL="2742787" indent="0" algn="ctr">
              <a:buNone/>
              <a:defRPr sz="1600"/>
            </a:lvl7pPr>
            <a:lvl8pPr marL="3199918" indent="0" algn="ctr">
              <a:buNone/>
              <a:defRPr sz="1600"/>
            </a:lvl8pPr>
            <a:lvl9pPr marL="365704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Bande bleue">
            <a:extLst>
              <a:ext uri="{FF2B5EF4-FFF2-40B4-BE49-F238E27FC236}">
                <a16:creationId xmlns:a16="http://schemas.microsoft.com/office/drawing/2014/main" id="{59437811-699F-D1F2-4498-49C384A1A6F4}"/>
              </a:ext>
            </a:extLst>
          </p:cNvPr>
          <p:cNvSpPr/>
          <p:nvPr userDrawn="1"/>
        </p:nvSpPr>
        <p:spPr>
          <a:xfrm>
            <a:off x="0" y="6748863"/>
            <a:ext cx="12192000" cy="109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2EA999F-2EB6-CCD7-0F9A-57295F86194C}"/>
              </a:ext>
            </a:extLst>
          </p:cNvPr>
          <p:cNvGrpSpPr/>
          <p:nvPr userDrawn="1"/>
        </p:nvGrpSpPr>
        <p:grpSpPr>
          <a:xfrm>
            <a:off x="-107803" y="5159071"/>
            <a:ext cx="2889641" cy="1698929"/>
            <a:chOff x="-410250" y="7917464"/>
            <a:chExt cx="5846922" cy="3438078"/>
          </a:xfrm>
        </p:grpSpPr>
        <p:pic>
          <p:nvPicPr>
            <p:cNvPr id="9" name="Petale">
              <a:extLst>
                <a:ext uri="{FF2B5EF4-FFF2-40B4-BE49-F238E27FC236}">
                  <a16:creationId xmlns:a16="http://schemas.microsoft.com/office/drawing/2014/main" id="{C7FA0DCA-3A22-7614-94E2-9F141E63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10250" y="7917464"/>
              <a:ext cx="5846922" cy="3438078"/>
            </a:xfrm>
            <a:prstGeom prst="rect">
              <a:avLst/>
            </a:prstGeom>
          </p:spPr>
        </p:pic>
        <p:pic>
          <p:nvPicPr>
            <p:cNvPr id="11" name="Logo easy-blanc">
              <a:extLst>
                <a:ext uri="{FF2B5EF4-FFF2-40B4-BE49-F238E27FC236}">
                  <a16:creationId xmlns:a16="http://schemas.microsoft.com/office/drawing/2014/main" id="{93BEAF66-B7C9-AC71-AC8D-E9F11D26A9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17007" y="9216036"/>
              <a:ext cx="3536386" cy="906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6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450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-Cible 2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gue">
            <a:extLst>
              <a:ext uri="{FF2B5EF4-FFF2-40B4-BE49-F238E27FC236}">
                <a16:creationId xmlns:a16="http://schemas.microsoft.com/office/drawing/2014/main" id="{755796AF-E735-0A44-7D8F-C5E0C5B73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34" t="652" r="48056" b="64174"/>
          <a:stretch>
            <a:fillRect/>
          </a:stretch>
        </p:blipFill>
        <p:spPr>
          <a:xfrm flipH="1">
            <a:off x="100003" y="5511491"/>
            <a:ext cx="5941407" cy="1346509"/>
          </a:xfrm>
          <a:prstGeom prst="rect">
            <a:avLst/>
          </a:prstGeom>
        </p:spPr>
      </p:pic>
      <p:sp>
        <p:nvSpPr>
          <p:cNvPr id="8" name="Bande bleue">
            <a:extLst>
              <a:ext uri="{FF2B5EF4-FFF2-40B4-BE49-F238E27FC236}">
                <a16:creationId xmlns:a16="http://schemas.microsoft.com/office/drawing/2014/main" id="{E56B6965-5087-A1AA-E37B-6D04B79C9227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7E2694-11DA-37CC-F4C7-C628F4B17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58CE003-E39F-9E63-DC0C-56A47E88FFBD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212D8F-C7A4-33E5-1552-6FC93F349840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01495EE4-ECEF-FEA3-B4A5-8CF5D095FE44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88342CE5-6C20-E048-6B3F-4C749DBB8381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BFC70E4-5E8E-FEB9-99E5-AAAB8EB4F717}"/>
              </a:ext>
            </a:extLst>
          </p:cNvPr>
          <p:cNvSpPr txBox="1"/>
          <p:nvPr userDrawn="1"/>
        </p:nvSpPr>
        <p:spPr>
          <a:xfrm>
            <a:off x="114374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5CB37845-CDDC-0E4C-7752-2D3AF0D42E9C}"/>
              </a:ext>
            </a:extLst>
          </p:cNvPr>
          <p:cNvSpPr/>
          <p:nvPr userDrawn="1"/>
        </p:nvSpPr>
        <p:spPr>
          <a:xfrm>
            <a:off x="9997795" y="5317860"/>
            <a:ext cx="4790681" cy="4790051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4" name="Vague">
            <a:extLst>
              <a:ext uri="{FF2B5EF4-FFF2-40B4-BE49-F238E27FC236}">
                <a16:creationId xmlns:a16="http://schemas.microsoft.com/office/drawing/2014/main" id="{F238702C-C74D-A5B1-6BDF-9FBC46652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34" t="652" r="48056" b="64174"/>
          <a:stretch>
            <a:fillRect/>
          </a:stretch>
        </p:blipFill>
        <p:spPr>
          <a:xfrm flipH="1">
            <a:off x="3592415" y="5462810"/>
            <a:ext cx="5941407" cy="13465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212D8F-C7A4-33E5-1552-6FC93F349840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01495EE4-ECEF-FEA3-B4A5-8CF5D095FE44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88342CE5-6C20-E048-6B3F-4C749DBB8381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BFC70E4-5E8E-FEB9-99E5-AAAB8EB4F717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gue">
            <a:extLst>
              <a:ext uri="{FF2B5EF4-FFF2-40B4-BE49-F238E27FC236}">
                <a16:creationId xmlns:a16="http://schemas.microsoft.com/office/drawing/2014/main" id="{E1388CAA-9906-D2D6-B827-8B0DD2360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107324" flipH="1">
            <a:off x="-2198806" y="4907466"/>
            <a:ext cx="20040012" cy="4287997"/>
          </a:xfrm>
          <a:prstGeom prst="rect">
            <a:avLst/>
          </a:prstGeom>
        </p:spPr>
      </p:pic>
      <p:pic>
        <p:nvPicPr>
          <p:cNvPr id="5" name="Cible 2.0">
            <a:extLst>
              <a:ext uri="{FF2B5EF4-FFF2-40B4-BE49-F238E27FC236}">
                <a16:creationId xmlns:a16="http://schemas.microsoft.com/office/drawing/2014/main" id="{211C618E-4921-A9BF-2FE4-5572B982A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3945" t="6446" r="74602"/>
          <a:stretch>
            <a:fillRect/>
          </a:stretch>
        </p:blipFill>
        <p:spPr>
          <a:xfrm flipH="1" flipV="1">
            <a:off x="-1" y="894845"/>
            <a:ext cx="1209673" cy="59631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212D8F-C7A4-33E5-1552-6FC93F349840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01495EE4-ECEF-FEA3-B4A5-8CF5D095FE44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88342CE5-6C20-E048-6B3F-4C749DBB8381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A5B080-4BC3-273E-AB0A-977F52FBDD70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Filet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gue">
            <a:extLst>
              <a:ext uri="{FF2B5EF4-FFF2-40B4-BE49-F238E27FC236}">
                <a16:creationId xmlns:a16="http://schemas.microsoft.com/office/drawing/2014/main" id="{DA236056-F705-EBA9-9068-B3A5EC502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26634">
            <a:off x="-2432977" y="3916463"/>
            <a:ext cx="15309600" cy="32758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13" name="object 25">
            <a:extLst>
              <a:ext uri="{FF2B5EF4-FFF2-40B4-BE49-F238E27FC236}">
                <a16:creationId xmlns:a16="http://schemas.microsoft.com/office/drawing/2014/main" id="{88342CE5-6C20-E048-6B3F-4C749DBB8381}"/>
              </a:ext>
            </a:extLst>
          </p:cNvPr>
          <p:cNvSpPr/>
          <p:nvPr userDrawn="1"/>
        </p:nvSpPr>
        <p:spPr>
          <a:xfrm>
            <a:off x="497700" y="785443"/>
            <a:ext cx="158180" cy="15815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FFE71E"/>
          </a:solidFill>
        </p:spPr>
        <p:txBody>
          <a:bodyPr wrap="square" lIns="0" tIns="0" rIns="0" bIns="0" rtlCol="0"/>
          <a:lstStyle/>
          <a:p>
            <a:endParaRPr sz="109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7E3F5FCA-AA59-A2E3-9CE8-5CC156EF2820}"/>
              </a:ext>
            </a:extLst>
          </p:cNvPr>
          <p:cNvSpPr/>
          <p:nvPr/>
        </p:nvSpPr>
        <p:spPr>
          <a:xfrm>
            <a:off x="238623" y="881523"/>
            <a:ext cx="12077046" cy="5355298"/>
          </a:xfrm>
          <a:custGeom>
            <a:avLst/>
            <a:gdLst>
              <a:gd name="connsiteX0" fmla="*/ 239517 w 9373178"/>
              <a:gd name="connsiteY0" fmla="*/ 1947 h 4156875"/>
              <a:gd name="connsiteX1" fmla="*/ 99009 w 9373178"/>
              <a:gd name="connsiteY1" fmla="*/ 0 h 4156875"/>
              <a:gd name="connsiteX2" fmla="*/ 60473 w 9373178"/>
              <a:gd name="connsiteY2" fmla="*/ 11977 h 4156875"/>
              <a:gd name="connsiteX3" fmla="*/ 29002 w 9373178"/>
              <a:gd name="connsiteY3" fmla="*/ 44638 h 4156875"/>
              <a:gd name="connsiteX4" fmla="*/ 7781 w 9373178"/>
              <a:gd name="connsiteY4" fmla="*/ 93081 h 4156875"/>
              <a:gd name="connsiteX5" fmla="*/ 0 w 9373178"/>
              <a:gd name="connsiteY5" fmla="*/ 152400 h 4156875"/>
              <a:gd name="connsiteX6" fmla="*/ 0 w 9373178"/>
              <a:gd name="connsiteY6" fmla="*/ 4004475 h 4156875"/>
              <a:gd name="connsiteX7" fmla="*/ 7769 w 9373178"/>
              <a:gd name="connsiteY7" fmla="*/ 4052643 h 4156875"/>
              <a:gd name="connsiteX8" fmla="*/ 29405 w 9373178"/>
              <a:gd name="connsiteY8" fmla="*/ 4094478 h 4156875"/>
              <a:gd name="connsiteX9" fmla="*/ 62396 w 9373178"/>
              <a:gd name="connsiteY9" fmla="*/ 4127469 h 4156875"/>
              <a:gd name="connsiteX10" fmla="*/ 104231 w 9373178"/>
              <a:gd name="connsiteY10" fmla="*/ 4149105 h 4156875"/>
              <a:gd name="connsiteX11" fmla="*/ 152400 w 9373178"/>
              <a:gd name="connsiteY11" fmla="*/ 4156875 h 4156875"/>
              <a:gd name="connsiteX12" fmla="*/ 9373178 w 9373178"/>
              <a:gd name="connsiteY12" fmla="*/ 4156875 h 41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73178" h="4156875">
                <a:moveTo>
                  <a:pt x="239517" y="1947"/>
                </a:moveTo>
                <a:lnTo>
                  <a:pt x="99009" y="0"/>
                </a:lnTo>
                <a:lnTo>
                  <a:pt x="60473" y="11977"/>
                </a:lnTo>
                <a:lnTo>
                  <a:pt x="29002" y="44638"/>
                </a:lnTo>
                <a:lnTo>
                  <a:pt x="7781" y="93081"/>
                </a:lnTo>
                <a:lnTo>
                  <a:pt x="0" y="152400"/>
                </a:lnTo>
                <a:lnTo>
                  <a:pt x="0" y="4004475"/>
                </a:lnTo>
                <a:lnTo>
                  <a:pt x="7769" y="4052643"/>
                </a:lnTo>
                <a:lnTo>
                  <a:pt x="29405" y="4094478"/>
                </a:lnTo>
                <a:lnTo>
                  <a:pt x="62396" y="4127469"/>
                </a:lnTo>
                <a:lnTo>
                  <a:pt x="104231" y="4149105"/>
                </a:lnTo>
                <a:lnTo>
                  <a:pt x="152400" y="4156875"/>
                </a:lnTo>
                <a:lnTo>
                  <a:pt x="9373178" y="4156875"/>
                </a:lnTo>
              </a:path>
            </a:pathLst>
          </a:custGeom>
          <a:ln w="50800">
            <a:solidFill>
              <a:srgbClr val="FFE71E"/>
            </a:solidFill>
          </a:ln>
        </p:spPr>
        <p:txBody>
          <a:bodyPr wrap="square" lIns="0" tIns="0" rIns="0" bIns="0" rtlCol="0"/>
          <a:lstStyle/>
          <a:p>
            <a:endParaRPr sz="109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7BE398-3C23-5556-5D8D-0940F38F1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E974505-4193-F58F-1A80-BDEC97D773C0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R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5A6EAA5-DCF9-7962-50C7-BC15D49BDB3A}"/>
              </a:ext>
            </a:extLst>
          </p:cNvPr>
          <p:cNvSpPr/>
          <p:nvPr userDrawn="1"/>
        </p:nvSpPr>
        <p:spPr>
          <a:xfrm>
            <a:off x="7158117" y="-1604220"/>
            <a:ext cx="10067764" cy="10066439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2" name="Bande bleue">
            <a:extLst>
              <a:ext uri="{FF2B5EF4-FFF2-40B4-BE49-F238E27FC236}">
                <a16:creationId xmlns:a16="http://schemas.microsoft.com/office/drawing/2014/main" id="{CA52E201-8380-1518-9931-25DC217C7A96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D83A96-6B79-583C-4359-1EA26B500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157B82F-B4CE-CFD4-1D86-EDB785D260A2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5" name="object 24">
              <a:extLst>
                <a:ext uri="{FF2B5EF4-FFF2-40B4-BE49-F238E27FC236}">
                  <a16:creationId xmlns:a16="http://schemas.microsoft.com/office/drawing/2014/main" id="{995EE239-6AB0-E9B2-A0D8-B295A188F7D5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A7B03C11-3319-82FE-92F4-AD02EF1B9A48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756594C-2819-0687-203C-E12907A6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B6FB49-AFFE-E142-8A43-ACA76E625046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DCB553-26BE-1BFC-362F-260005BA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4" name="Bande bleue">
            <a:extLst>
              <a:ext uri="{FF2B5EF4-FFF2-40B4-BE49-F238E27FC236}">
                <a16:creationId xmlns:a16="http://schemas.microsoft.com/office/drawing/2014/main" id="{40219DC0-5CD7-E3F6-DAA0-DF95882D6651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55183F-DA58-F6CB-FE1D-ECE4CEFBF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9F52F7F-9AF2-B627-E069-7D0191FBA9C5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9" name="object 24">
              <a:extLst>
                <a:ext uri="{FF2B5EF4-FFF2-40B4-BE49-F238E27FC236}">
                  <a16:creationId xmlns:a16="http://schemas.microsoft.com/office/drawing/2014/main" id="{4E50E2FA-932A-0CAE-EFD1-3A12BEF68CE9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C9EA2C06-7CEB-8FDF-E149-C8D2B3898F90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30CA23-99D6-657C-9B21-9257DE68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B0BCD4-691E-B959-BA34-FE609A41BA6D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Vagu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DCB553-26BE-1BFC-362F-260005BA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pic>
        <p:nvPicPr>
          <p:cNvPr id="17" name="Vague">
            <a:extLst>
              <a:ext uri="{FF2B5EF4-FFF2-40B4-BE49-F238E27FC236}">
                <a16:creationId xmlns:a16="http://schemas.microsoft.com/office/drawing/2014/main" id="{81906965-627E-0621-245C-2D0F100AA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8734" t="652" r="48056" b="64174"/>
          <a:stretch>
            <a:fillRect/>
          </a:stretch>
        </p:blipFill>
        <p:spPr>
          <a:xfrm rot="10800000" flipH="1">
            <a:off x="6250593" y="-1"/>
            <a:ext cx="5941407" cy="1346509"/>
          </a:xfrm>
          <a:prstGeom prst="rect">
            <a:avLst/>
          </a:prstGeom>
        </p:spPr>
      </p:pic>
      <p:sp>
        <p:nvSpPr>
          <p:cNvPr id="4" name="Bande bleue">
            <a:extLst>
              <a:ext uri="{FF2B5EF4-FFF2-40B4-BE49-F238E27FC236}">
                <a16:creationId xmlns:a16="http://schemas.microsoft.com/office/drawing/2014/main" id="{40219DC0-5CD7-E3F6-DAA0-DF95882D6651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55183F-DA58-F6CB-FE1D-ECE4CEFBFD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9F52F7F-9AF2-B627-E069-7D0191FBA9C5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9" name="object 24">
              <a:extLst>
                <a:ext uri="{FF2B5EF4-FFF2-40B4-BE49-F238E27FC236}">
                  <a16:creationId xmlns:a16="http://schemas.microsoft.com/office/drawing/2014/main" id="{4E50E2FA-932A-0CAE-EFD1-3A12BEF68CE9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C9EA2C06-7CEB-8FDF-E149-C8D2B3898F90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30CA23-99D6-657C-9B21-9257DE68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7F0BE-27F7-752D-CC62-38787B003DCF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rcury Regular" panose="02000603000000020004" pitchFamily="2" charset="0"/>
              </a:defRPr>
            </a:lvl1pPr>
          </a:lstStyle>
          <a:p>
            <a:fld id="{38CB6470-A744-5C46-B7B4-A1B03E7ABE17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ercury Regular" panose="02000603000000020004" pitchFamily="2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ercury Regular" panose="02000603000000020004" pitchFamily="2" charset="0"/>
              </a:defRPr>
            </a:lvl1pPr>
          </a:lstStyle>
          <a:p>
            <a:fld id="{B4CAD9AA-1676-4249-AC41-17EE60D1ECC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6183AE-A117-C18E-3FAE-D5BB98DEDC7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744200" y="63500"/>
            <a:ext cx="14128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BE" sz="10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GOB/SPRB - Intern/Interne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4E230-0E4E-31B2-301E-1F3E8BDA09F6}"/>
              </a:ext>
            </a:extLst>
          </p:cNvPr>
          <p:cNvSpPr/>
          <p:nvPr userDrawn="1"/>
        </p:nvSpPr>
        <p:spPr>
          <a:xfrm>
            <a:off x="10744200" y="73025"/>
            <a:ext cx="1412875" cy="16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260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8" r:id="rId14"/>
    <p:sldLayoutId id="2147483683" r:id="rId15"/>
  </p:sldLayoutIdLst>
  <p:transition/>
  <p:txStyles>
    <p:titleStyle>
      <a:lvl1pPr algn="l" defTabSz="914262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Mercury Regular" panose="02000603000000020004" pitchFamily="2" charset="0"/>
          <a:ea typeface="+mj-ea"/>
          <a:cs typeface="+mj-cs"/>
        </a:defRPr>
      </a:lvl1pPr>
    </p:titleStyle>
    <p:bodyStyle>
      <a:lvl1pPr marL="228565" indent="-228565" algn="l" defTabSz="9142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1pPr>
      <a:lvl2pPr marL="685697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2pPr>
      <a:lvl3pPr marL="1142828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3pPr>
      <a:lvl4pPr marL="1599959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4pPr>
      <a:lvl5pPr marL="2057090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5pPr>
      <a:lvl6pPr marL="2514221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2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3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4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6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7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8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9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digital.belgium.be/forms/show/bosa/mercurius-registration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directory.peppol.eu/publi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be.brussels/nl/elektronische-facturatie/overheidsinstelling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be.brussels/fr/facturation-electronique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ible 2.0">
            <a:extLst>
              <a:ext uri="{FF2B5EF4-FFF2-40B4-BE49-F238E27FC236}">
                <a16:creationId xmlns:a16="http://schemas.microsoft.com/office/drawing/2014/main" id="{3D66507A-EF11-1305-696C-C5DA194C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91" y="-2937906"/>
            <a:ext cx="13539608" cy="13382740"/>
          </a:xfrm>
          <a:prstGeom prst="rect">
            <a:avLst/>
          </a:prstGeom>
        </p:spPr>
      </p:pic>
      <p:sp>
        <p:nvSpPr>
          <p:cNvPr id="6" name="Bande bleue">
            <a:extLst>
              <a:ext uri="{FF2B5EF4-FFF2-40B4-BE49-F238E27FC236}">
                <a16:creationId xmlns:a16="http://schemas.microsoft.com/office/drawing/2014/main" id="{0A5F2A65-549B-25E8-875D-150A5194F0EB}"/>
              </a:ext>
            </a:extLst>
          </p:cNvPr>
          <p:cNvSpPr/>
          <p:nvPr/>
        </p:nvSpPr>
        <p:spPr>
          <a:xfrm>
            <a:off x="802" y="6748863"/>
            <a:ext cx="12190396" cy="109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77200"/>
            <a:endParaRPr lang="fr-FR" sz="109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497ECFE-23B6-EFC4-9B49-62F2DBB4D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76" y="2876849"/>
            <a:ext cx="6890844" cy="500081"/>
          </a:xfrm>
        </p:spPr>
        <p:txBody>
          <a:bodyPr>
            <a:noAutofit/>
          </a:bodyPr>
          <a:lstStyle/>
          <a:p>
            <a:r>
              <a:rPr lang="nl-BE" sz="2400" b="0" i="0" strike="noStrike" cap="none" spc="0" baseline="0" dirty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Module 2   	Elektronische facturatie invoeren 			bij uw bestuur </a:t>
            </a:r>
            <a:endParaRPr lang="fr-FR" sz="2400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AA0CEF8-D31B-B5F1-481B-ACD1E65F59F6}"/>
              </a:ext>
            </a:extLst>
          </p:cNvPr>
          <p:cNvSpPr txBox="1"/>
          <p:nvPr/>
        </p:nvSpPr>
        <p:spPr>
          <a:xfrm>
            <a:off x="812976" y="4034781"/>
            <a:ext cx="6575536" cy="56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>
              <a:lnSpc>
                <a:spcPts val="2333"/>
              </a:lnSpc>
            </a:pPr>
            <a:r>
              <a:rPr lang="nl-BE" sz="1600" b="0" i="0" strike="noStrike" cap="none" spc="0" baseline="0" dirty="0" err="1">
                <a:solidFill>
                  <a:srgbClr val="A6A6A6"/>
                </a:solidFill>
                <a:effectLst/>
                <a:latin typeface="Mercury Regular"/>
                <a:ea typeface="Mercury Regular"/>
                <a:cs typeface="Mercury Regular"/>
              </a:rPr>
              <a:t>easy.brussels</a:t>
            </a:r>
            <a:r>
              <a:rPr lang="nl-BE" sz="1600" b="0" i="0" strike="noStrike" cap="none" spc="0" baseline="0" dirty="0">
                <a:solidFill>
                  <a:srgbClr val="A6A6A6"/>
                </a:solidFill>
                <a:effectLst/>
                <a:latin typeface="Mercury Regular"/>
                <a:ea typeface="Mercury Regular"/>
                <a:cs typeface="Mercury Regular"/>
              </a:rPr>
              <a:t>, het agentschap voor administratieve vereenvoudiging en verbetering van de gebruikerservaring - www.easy.brussels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4861CB4-9A88-C361-A714-F49894F63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976" y="1122378"/>
            <a:ext cx="9051114" cy="1277167"/>
          </a:xfrm>
        </p:spPr>
        <p:txBody>
          <a:bodyPr>
            <a:noAutofit/>
          </a:bodyPr>
          <a:lstStyle/>
          <a:p>
            <a:r>
              <a:rPr lang="nl-BE" sz="4000" b="1" i="0" strike="noStrike" cap="none" spc="0" baseline="0" dirty="0">
                <a:solidFill>
                  <a:srgbClr val="00708C"/>
                </a:solidFill>
                <a:effectLst/>
                <a:latin typeface="Mercury Medium"/>
                <a:ea typeface="Mercury Medium"/>
                <a:cs typeface="Mercury Medium"/>
              </a:rPr>
              <a:t>De </a:t>
            </a:r>
            <a:r>
              <a:rPr lang="nl-BE" sz="4000" b="1" i="0" strike="noStrike" cap="none" spc="0" baseline="0" dirty="0">
                <a:solidFill>
                  <a:srgbClr val="CB4E29"/>
                </a:solidFill>
                <a:effectLst/>
                <a:latin typeface="Mercury Medium"/>
                <a:ea typeface="Mercury Medium"/>
                <a:cs typeface="Mercury Medium"/>
              </a:rPr>
              <a:t>elektronische facturatie </a:t>
            </a:r>
            <a:br>
              <a:rPr sz="4000" dirty="0"/>
            </a:br>
            <a:r>
              <a:rPr lang="nl-BE" sz="4000" b="1" i="0" strike="noStrike" cap="none" spc="0" baseline="0" dirty="0">
                <a:solidFill>
                  <a:srgbClr val="00708C"/>
                </a:solidFill>
                <a:effectLst/>
                <a:latin typeface="Mercury Medium"/>
                <a:ea typeface="Mercury Medium"/>
                <a:cs typeface="Mercury Medium"/>
              </a:rPr>
              <a:t>in het Brussels Hoofdstedelijk Gewest</a:t>
            </a:r>
            <a:endParaRPr lang="fr-FR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818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3781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Cible 2.0">
            <a:extLst>
              <a:ext uri="{FF2B5EF4-FFF2-40B4-BE49-F238E27FC236}">
                <a16:creationId xmlns:a16="http://schemas.microsoft.com/office/drawing/2014/main" id="{9CBE7C42-A0C4-EFCF-7FCD-9476EDCF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562" y="-4765999"/>
            <a:ext cx="14780165" cy="1460892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873CC89-A6AE-6383-9D57-9374F91F26E4}"/>
              </a:ext>
            </a:extLst>
          </p:cNvPr>
          <p:cNvSpPr/>
          <p:nvPr/>
        </p:nvSpPr>
        <p:spPr>
          <a:xfrm>
            <a:off x="1066666" y="1620306"/>
            <a:ext cx="6408554" cy="2951694"/>
          </a:xfrm>
          <a:prstGeom prst="roundRect">
            <a:avLst>
              <a:gd name="adj" fmla="val 945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pPr marL="7700" marR="115885" algn="ctr" defTabSz="277200">
              <a:spcBef>
                <a:spcPts val="61"/>
              </a:spcBef>
              <a:spcAft>
                <a:spcPts val="909"/>
              </a:spcAft>
            </a:pPr>
            <a:r>
              <a:rPr lang="nl-BE" sz="3600" b="1" i="0" strike="noStrike" cap="none" spc="0" baseline="0">
                <a:solidFill>
                  <a:srgbClr val="00708C"/>
                </a:solidFill>
                <a:effectLst/>
                <a:latin typeface="Mercury Bold"/>
                <a:ea typeface="Mercury Bold"/>
                <a:cs typeface="Mercury Bold"/>
              </a:rPr>
              <a:t>Wat betekent elektronische facturatie voor de Brusselse </a:t>
            </a:r>
            <a:r>
              <a:rPr lang="nl-BE" sz="3600" b="1" i="0" strike="noStrike" cap="none" spc="0" baseline="0">
                <a:solidFill>
                  <a:srgbClr val="CB4E29"/>
                </a:solidFill>
                <a:effectLst/>
                <a:latin typeface="Mercury Bold"/>
                <a:ea typeface="Mercury Bold"/>
                <a:cs typeface="Mercury Bold"/>
              </a:rPr>
              <a:t>besturen</a:t>
            </a:r>
            <a:r>
              <a:rPr lang="nl-BE" sz="3600" b="1" i="0" strike="noStrike" cap="none" spc="0" baseline="0">
                <a:solidFill>
                  <a:srgbClr val="00708C"/>
                </a:solidFill>
                <a:effectLst/>
                <a:latin typeface="Mercury Bold"/>
                <a:ea typeface="Mercury Bold"/>
                <a:cs typeface="Mercury Bold"/>
              </a:rPr>
              <a:t>?</a:t>
            </a:r>
            <a:endParaRPr lang="en-US" sz="3200" spc="17">
              <a:solidFill>
                <a:schemeClr val="tx2"/>
              </a:solidFill>
              <a:latin typeface="Mija"/>
            </a:endParaRPr>
          </a:p>
        </p:txBody>
      </p:sp>
    </p:spTree>
    <p:extLst>
      <p:ext uri="{BB962C8B-B14F-4D97-AF65-F5344CB8AC3E}">
        <p14:creationId xmlns:p14="http://schemas.microsoft.com/office/powerpoint/2010/main" val="3508604253"/>
      </p:ext>
    </p:extLst>
  </p:cSld>
  <p:clrMapOvr>
    <a:masterClrMapping/>
  </p:clrMapOvr>
  <p:transition spd="slow" advTm="9591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01209">
            <a:off x="188001" y="630004"/>
            <a:ext cx="4833498" cy="5108495"/>
          </a:xfrm>
          <a:custGeom>
            <a:avLst/>
            <a:gdLst/>
            <a:ahLst/>
            <a:cxnLst/>
            <a:rect l="l" t="t" r="r" b="b"/>
            <a:pathLst>
              <a:path w="7929090" h="8218377">
                <a:moveTo>
                  <a:pt x="0" y="0"/>
                </a:moveTo>
                <a:lnTo>
                  <a:pt x="7929090" y="0"/>
                </a:lnTo>
                <a:lnTo>
                  <a:pt x="7929090" y="8218377"/>
                </a:lnTo>
                <a:lnTo>
                  <a:pt x="0" y="8218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" name="AutoShape 3"/>
          <p:cNvSpPr/>
          <p:nvPr/>
        </p:nvSpPr>
        <p:spPr>
          <a:xfrm>
            <a:off x="5601733" y="1063027"/>
            <a:ext cx="68739" cy="5088925"/>
          </a:xfrm>
          <a:prstGeom prst="rect">
            <a:avLst/>
          </a:prstGeom>
          <a:solidFill>
            <a:srgbClr val="006D8B"/>
          </a:solidFill>
        </p:spPr>
        <p:txBody>
          <a:bodyPr/>
          <a:lstStyle/>
          <a:p>
            <a:endParaRPr lang="fr-BE" sz="1200"/>
          </a:p>
        </p:txBody>
      </p:sp>
      <p:sp>
        <p:nvSpPr>
          <p:cNvPr id="4" name="Freeform 4"/>
          <p:cNvSpPr/>
          <p:nvPr/>
        </p:nvSpPr>
        <p:spPr>
          <a:xfrm>
            <a:off x="2100825" y="4171285"/>
            <a:ext cx="1135235" cy="861938"/>
          </a:xfrm>
          <a:custGeom>
            <a:avLst/>
            <a:gdLst/>
            <a:ahLst/>
            <a:cxnLst/>
            <a:rect l="l" t="t" r="r" b="b"/>
            <a:pathLst>
              <a:path w="1702853" h="1292907">
                <a:moveTo>
                  <a:pt x="0" y="0"/>
                </a:moveTo>
                <a:lnTo>
                  <a:pt x="1702853" y="0"/>
                </a:lnTo>
                <a:lnTo>
                  <a:pt x="1702853" y="1292907"/>
                </a:lnTo>
                <a:lnTo>
                  <a:pt x="0" y="129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12" name="TextBox 12"/>
          <p:cNvSpPr txBox="1"/>
          <p:nvPr/>
        </p:nvSpPr>
        <p:spPr>
          <a:xfrm>
            <a:off x="496434" y="1844111"/>
            <a:ext cx="4344016" cy="1860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nl-BE" sz="2000" b="0" i="0" strike="noStrike" cap="none" spc="0" baseline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De besturen hebben een rol te vervullen bij de invoering van elektronische facturatie in het Brussels Hoofdstedelijk Gewest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14C9D50-3306-84BC-7952-B94D9CD876F0}"/>
              </a:ext>
            </a:extLst>
          </p:cNvPr>
          <p:cNvSpPr/>
          <p:nvPr/>
        </p:nvSpPr>
        <p:spPr>
          <a:xfrm>
            <a:off x="5272212" y="654477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i="0" strike="noStrike" cap="none" spc="0" baseline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F390A50-F9F0-E26D-0F99-DD23E079BC95}"/>
              </a:ext>
            </a:extLst>
          </p:cNvPr>
          <p:cNvSpPr txBox="1"/>
          <p:nvPr/>
        </p:nvSpPr>
        <p:spPr>
          <a:xfrm>
            <a:off x="6497970" y="2559266"/>
            <a:ext cx="3147835" cy="120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05F3E"/>
              </a:buClr>
              <a:buFont typeface="Wingdings" panose="05000000000000000000" pitchFamily="2" charset="2"/>
              <a:buChar char="q"/>
            </a:pPr>
            <a:r>
              <a:rPr lang="nl-BE" sz="1400" b="0" i="0" strike="noStrike" cap="none" spc="0" baseline="0">
                <a:solidFill>
                  <a:srgbClr val="CB4E29"/>
                </a:solidFill>
                <a:effectLst/>
                <a:latin typeface="Mercury Regular"/>
                <a:ea typeface="Mercury Regular"/>
                <a:cs typeface="Mercury Regular"/>
              </a:rPr>
              <a:t>Om te weten of uw bestuur al deelneemt</a:t>
            </a:r>
            <a:r>
              <a:rPr lang="nl-BE" sz="1400" b="0" i="0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, voert u het ondernemingsnummer in op de PEPPOL-website:</a:t>
            </a:r>
          </a:p>
          <a:p>
            <a:pPr marL="285750" indent="-285750">
              <a:buClr>
                <a:srgbClr val="D05F3E"/>
              </a:buClr>
              <a:buFont typeface="Wingdings" panose="05000000000000000000" pitchFamily="2" charset="2"/>
              <a:buChar char="q"/>
            </a:pPr>
            <a:endParaRPr lang="fr-BE" sz="500">
              <a:latin typeface="Mercury Regular" panose="02000603000000020004" pitchFamily="50" charset="0"/>
              <a:hlinkClick r:id="rId7"/>
            </a:endParaRPr>
          </a:p>
          <a:p>
            <a:pPr indent="268288">
              <a:buClr>
                <a:srgbClr val="D05F3E"/>
              </a:buClr>
            </a:pPr>
            <a:r>
              <a:rPr lang="nl-BE" sz="1200" b="0" i="0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  <a:hlinkClick r:id="rId7" history="0"/>
              </a:rPr>
              <a:t>https://directory.peppol.eu/public</a:t>
            </a:r>
            <a:r>
              <a:rPr lang="nl-BE" sz="1200" b="0" i="0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 </a:t>
            </a:r>
            <a:endParaRPr lang="fr-BE" sz="1400">
              <a:latin typeface="Mercury Regular" panose="02000603000000020004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927EDE1-D912-13E4-0CAB-698E0BD37D95}"/>
              </a:ext>
            </a:extLst>
          </p:cNvPr>
          <p:cNvSpPr txBox="1"/>
          <p:nvPr/>
        </p:nvSpPr>
        <p:spPr>
          <a:xfrm>
            <a:off x="6497970" y="4422710"/>
            <a:ext cx="3281074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05F3E"/>
              </a:buClr>
              <a:buFont typeface="Wingdings" panose="05000000000000000000" pitchFamily="2" charset="2"/>
              <a:buChar char="q"/>
            </a:pPr>
            <a:r>
              <a:rPr lang="nl-BE" sz="1400" b="0" i="0" strike="noStrike" cap="none" spc="0" baseline="0">
                <a:solidFill>
                  <a:srgbClr val="CB4E29"/>
                </a:solidFill>
                <a:effectLst/>
                <a:latin typeface="Mercury Regular"/>
                <a:ea typeface="Mercury Regular"/>
                <a:cs typeface="Mercury Regular"/>
              </a:rPr>
              <a:t>Om uw bestuur in te schrijven</a:t>
            </a:r>
            <a:r>
              <a:rPr lang="nl-BE" sz="1400" b="0" i="0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 vult u het formulier in op de Mercurius-website: </a:t>
            </a:r>
            <a:r>
              <a:rPr lang="nl-BE" sz="1200" b="1" i="0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  <a:hlinkClick r:id="rId8" history="0"/>
              </a:rPr>
              <a:t>https://apps.digital.belgium.be/forms/show/bosa/mercurius-registration</a:t>
            </a:r>
            <a:endParaRPr lang="fr-BE" sz="1400" b="1">
              <a:latin typeface="Mercury Regular" panose="02000603000000020004" pitchFamily="50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80C10AF-286F-08DF-6201-47C24329AF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7643" y="2689610"/>
            <a:ext cx="2067899" cy="959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155A722-24AD-9702-8849-88DBBF0E5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4092"/>
          <a:stretch>
            <a:fillRect/>
          </a:stretch>
        </p:blipFill>
        <p:spPr>
          <a:xfrm>
            <a:off x="9879707" y="4521605"/>
            <a:ext cx="2067899" cy="910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 38" descr="Une image contenant jaune, clipart, Graphique, créativité&#10;&#10;Description générée automatiquement">
            <a:extLst>
              <a:ext uri="{FF2B5EF4-FFF2-40B4-BE49-F238E27FC236}">
                <a16:creationId xmlns:a16="http://schemas.microsoft.com/office/drawing/2014/main" id="{79AAC3E6-9F23-B715-8058-B749ED718A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66" y="2539828"/>
            <a:ext cx="443705" cy="443705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417D1BF7-DB49-347E-DBB6-FA3DCEA842EF}"/>
              </a:ext>
            </a:extLst>
          </p:cNvPr>
          <p:cNvSpPr txBox="1"/>
          <p:nvPr/>
        </p:nvSpPr>
        <p:spPr>
          <a:xfrm>
            <a:off x="6177488" y="843261"/>
            <a:ext cx="4740178" cy="52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nl-BE" sz="1700" b="1" i="0" strike="noStrike" cap="none" spc="0" baseline="0">
                <a:solidFill>
                  <a:srgbClr val="CC4D2A"/>
                </a:solidFill>
                <a:effectLst/>
                <a:latin typeface="Mercury Regular"/>
                <a:ea typeface="Mercury Regular"/>
                <a:cs typeface="Mercury Regular"/>
              </a:rPr>
              <a:t>U moet in staat zijn elektronische facturen te ontvangen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68FDD4FE-4EE5-2EDD-99E5-6D292E4CE9A9}"/>
              </a:ext>
            </a:extLst>
          </p:cNvPr>
          <p:cNvSpPr txBox="1"/>
          <p:nvPr/>
        </p:nvSpPr>
        <p:spPr>
          <a:xfrm>
            <a:off x="6166337" y="1540702"/>
            <a:ext cx="4740178" cy="25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lvl="1" indent="-158335">
              <a:lnSpc>
                <a:spcPts val="2053"/>
              </a:lnSpc>
              <a:buClr>
                <a:srgbClr val="D05F3E"/>
              </a:buClr>
              <a:buFont typeface="Arial"/>
              <a:buChar char="•"/>
            </a:pPr>
            <a:r>
              <a:rPr lang="nl-BE" sz="1600" b="0" i="0" strike="noStrike" cap="none" spc="14" baseline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Ingeschreven zijn op Mercurius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33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4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32" grpId="0"/>
      <p:bldP spid="33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01209">
            <a:off x="188001" y="630004"/>
            <a:ext cx="4833498" cy="5108495"/>
          </a:xfrm>
          <a:custGeom>
            <a:avLst/>
            <a:gdLst/>
            <a:ahLst/>
            <a:cxnLst/>
            <a:rect l="l" t="t" r="r" b="b"/>
            <a:pathLst>
              <a:path w="7929090" h="8218377">
                <a:moveTo>
                  <a:pt x="0" y="0"/>
                </a:moveTo>
                <a:lnTo>
                  <a:pt x="7929090" y="0"/>
                </a:lnTo>
                <a:lnTo>
                  <a:pt x="7929090" y="8218377"/>
                </a:lnTo>
                <a:lnTo>
                  <a:pt x="0" y="8218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" name="AutoShape 3"/>
          <p:cNvSpPr/>
          <p:nvPr/>
        </p:nvSpPr>
        <p:spPr>
          <a:xfrm>
            <a:off x="5601733" y="1063027"/>
            <a:ext cx="68739" cy="5088925"/>
          </a:xfrm>
          <a:prstGeom prst="rect">
            <a:avLst/>
          </a:prstGeom>
          <a:solidFill>
            <a:srgbClr val="006D8B"/>
          </a:solidFill>
        </p:spPr>
        <p:txBody>
          <a:bodyPr/>
          <a:lstStyle/>
          <a:p>
            <a:endParaRPr lang="fr-BE" sz="1200"/>
          </a:p>
        </p:txBody>
      </p:sp>
      <p:sp>
        <p:nvSpPr>
          <p:cNvPr id="4" name="Freeform 4"/>
          <p:cNvSpPr/>
          <p:nvPr/>
        </p:nvSpPr>
        <p:spPr>
          <a:xfrm>
            <a:off x="2100825" y="4171285"/>
            <a:ext cx="1135235" cy="861938"/>
          </a:xfrm>
          <a:custGeom>
            <a:avLst/>
            <a:gdLst/>
            <a:ahLst/>
            <a:cxnLst/>
            <a:rect l="l" t="t" r="r" b="b"/>
            <a:pathLst>
              <a:path w="1702853" h="1292907">
                <a:moveTo>
                  <a:pt x="0" y="0"/>
                </a:moveTo>
                <a:lnTo>
                  <a:pt x="1702853" y="0"/>
                </a:lnTo>
                <a:lnTo>
                  <a:pt x="1702853" y="1292907"/>
                </a:lnTo>
                <a:lnTo>
                  <a:pt x="0" y="129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10" name="TextBox 10"/>
          <p:cNvSpPr txBox="1"/>
          <p:nvPr/>
        </p:nvSpPr>
        <p:spPr>
          <a:xfrm>
            <a:off x="6173479" y="846570"/>
            <a:ext cx="4740178" cy="52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nl-BE" sz="1700" b="1" i="0" strike="noStrike" cap="none" spc="0" baseline="0">
                <a:solidFill>
                  <a:srgbClr val="CC4D2A"/>
                </a:solidFill>
                <a:effectLst/>
                <a:latin typeface="Mercury Regular"/>
                <a:ea typeface="Mercury Regular"/>
                <a:cs typeface="Mercury Regular"/>
              </a:rPr>
              <a:t>U moet in staat zijn elektronische facturen te ontvangen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61415" y="1544176"/>
            <a:ext cx="4740178" cy="25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lvl="1" indent="-158335">
              <a:lnSpc>
                <a:spcPts val="2053"/>
              </a:lnSpc>
              <a:buClr>
                <a:srgbClr val="D05F3E"/>
              </a:buClr>
              <a:buFont typeface="Arial"/>
              <a:buChar char="•"/>
            </a:pPr>
            <a:r>
              <a:rPr lang="nl-BE" sz="1600" b="0" i="0" strike="noStrike" cap="none" spc="14" baseline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Ingeschreven zijn op Mercurius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6434" y="1844111"/>
            <a:ext cx="4344016" cy="1860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nl-BE" sz="2000" b="0" i="0" strike="noStrike" cap="none" spc="0" baseline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De besturen hebben een rol te vervullen bij de invoering van elektronische facturatie in het Brussels Hoofdstedelijk Gewest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14C9D50-3306-84BC-7952-B94D9CD876F0}"/>
              </a:ext>
            </a:extLst>
          </p:cNvPr>
          <p:cNvSpPr/>
          <p:nvPr/>
        </p:nvSpPr>
        <p:spPr>
          <a:xfrm>
            <a:off x="5272212" y="654477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i="0" strike="noStrike" cap="none" spc="0" baseline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2B1D27-3173-A814-25A8-A7D861B6B9FD}"/>
              </a:ext>
            </a:extLst>
          </p:cNvPr>
          <p:cNvSpPr txBox="1"/>
          <p:nvPr/>
        </p:nvSpPr>
        <p:spPr>
          <a:xfrm>
            <a:off x="6799272" y="3208068"/>
            <a:ext cx="4102321" cy="293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600" b="0" i="0" strike="noStrike" cap="none" spc="14" baseline="0" dirty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Neem contact op met uw IT-dienstverlener  voor advies.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fr-BE" sz="1100" spc="14" dirty="0">
              <a:solidFill>
                <a:srgbClr val="006D8B"/>
              </a:solidFill>
              <a:latin typeface="Mercury Regular" panose="02000603000000020004" pitchFamily="50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600" b="0" i="1" strike="noStrike" cap="none" spc="14" baseline="0" dirty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Als het nog niet mogelijk is om elektronische facturen op te nemen in uw boekhoudapplicatie, converteert Mercurius de ontvangen facturen automatisch en worden ze u in pdf-formaat toegezonden.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fr-BE" sz="1600" spc="14" dirty="0">
              <a:solidFill>
                <a:srgbClr val="006D8B"/>
              </a:solidFill>
              <a:latin typeface="Mercury Regular" panose="02000603000000020004" pitchFamily="50" charset="0"/>
            </a:endParaRPr>
          </a:p>
        </p:txBody>
      </p:sp>
      <p:pic>
        <p:nvPicPr>
          <p:cNvPr id="7" name="Image 6" descr="Une image contenant jaune, clipart, Graphique, créativité&#10;&#10;Description générée automatiquement">
            <a:extLst>
              <a:ext uri="{FF2B5EF4-FFF2-40B4-BE49-F238E27FC236}">
                <a16:creationId xmlns:a16="http://schemas.microsoft.com/office/drawing/2014/main" id="{5033FCAE-FDC6-E1C6-C4A9-71013B4ED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15" y="3238025"/>
            <a:ext cx="443705" cy="44370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895BD739-625D-F30F-8524-253739691D27}"/>
              </a:ext>
            </a:extLst>
          </p:cNvPr>
          <p:cNvSpPr txBox="1"/>
          <p:nvPr/>
        </p:nvSpPr>
        <p:spPr>
          <a:xfrm>
            <a:off x="6161415" y="1902710"/>
            <a:ext cx="4740178" cy="77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lvl="1" indent="-158335">
              <a:lnSpc>
                <a:spcPts val="2053"/>
              </a:lnSpc>
              <a:spcBef>
                <a:spcPts val="600"/>
              </a:spcBef>
              <a:buClr>
                <a:srgbClr val="D05F3E"/>
              </a:buClr>
              <a:buFont typeface="Arial"/>
              <a:buChar char="•"/>
            </a:pPr>
            <a:r>
              <a:rPr lang="nl-BE" sz="1600" b="0" i="0" strike="noStrike" cap="none" spc="14" baseline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Elektronische facturen opnemen in uw boekhoudsysteem met het oog op een geautomatiseerde verwerking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8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7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80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01209">
            <a:off x="188001" y="523324"/>
            <a:ext cx="4833498" cy="5108495"/>
          </a:xfrm>
          <a:custGeom>
            <a:avLst/>
            <a:gdLst/>
            <a:ahLst/>
            <a:cxnLst/>
            <a:rect l="l" t="t" r="r" b="b"/>
            <a:pathLst>
              <a:path w="7929090" h="8218377">
                <a:moveTo>
                  <a:pt x="0" y="0"/>
                </a:moveTo>
                <a:lnTo>
                  <a:pt x="7929090" y="0"/>
                </a:lnTo>
                <a:lnTo>
                  <a:pt x="7929090" y="8218377"/>
                </a:lnTo>
                <a:lnTo>
                  <a:pt x="0" y="8218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" name="AutoShape 3"/>
          <p:cNvSpPr/>
          <p:nvPr/>
        </p:nvSpPr>
        <p:spPr>
          <a:xfrm>
            <a:off x="5601733" y="956347"/>
            <a:ext cx="68739" cy="4932000"/>
          </a:xfrm>
          <a:prstGeom prst="rect">
            <a:avLst/>
          </a:prstGeom>
          <a:solidFill>
            <a:srgbClr val="006D8B"/>
          </a:solidFill>
        </p:spPr>
        <p:txBody>
          <a:bodyPr/>
          <a:lstStyle/>
          <a:p>
            <a:endParaRPr lang="fr-BE" sz="1200"/>
          </a:p>
        </p:txBody>
      </p:sp>
      <p:sp>
        <p:nvSpPr>
          <p:cNvPr id="4" name="Freeform 4"/>
          <p:cNvSpPr/>
          <p:nvPr/>
        </p:nvSpPr>
        <p:spPr>
          <a:xfrm>
            <a:off x="2100825" y="4064605"/>
            <a:ext cx="1135235" cy="861938"/>
          </a:xfrm>
          <a:custGeom>
            <a:avLst/>
            <a:gdLst/>
            <a:ahLst/>
            <a:cxnLst/>
            <a:rect l="l" t="t" r="r" b="b"/>
            <a:pathLst>
              <a:path w="1702853" h="1292907">
                <a:moveTo>
                  <a:pt x="0" y="0"/>
                </a:moveTo>
                <a:lnTo>
                  <a:pt x="1702853" y="0"/>
                </a:lnTo>
                <a:lnTo>
                  <a:pt x="1702853" y="1292907"/>
                </a:lnTo>
                <a:lnTo>
                  <a:pt x="0" y="129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9" name="Group 9"/>
          <p:cNvGrpSpPr/>
          <p:nvPr/>
        </p:nvGrpSpPr>
        <p:grpSpPr>
          <a:xfrm>
            <a:off x="6161415" y="840249"/>
            <a:ext cx="4752242" cy="1831058"/>
            <a:chOff x="-21365" y="0"/>
            <a:chExt cx="8415968" cy="366211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394603" cy="1054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nl-BE" sz="1700" b="1" i="0" strike="noStrike" cap="none" spc="0" baseline="0">
                  <a:solidFill>
                    <a:srgbClr val="CC4D2A"/>
                  </a:solidFill>
                  <a:effectLst/>
                  <a:latin typeface="Mercury Regular"/>
                  <a:ea typeface="Mercury Regular"/>
                  <a:cs typeface="Mercury Regular"/>
                </a:rPr>
                <a:t>U moet in staat zijn elektronische facturen te ontvangen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21365" y="1395211"/>
              <a:ext cx="8394603" cy="2231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16668" lvl="1" indent="-158335">
                <a:lnSpc>
                  <a:spcPts val="2053"/>
                </a:lnSpc>
                <a:buClr>
                  <a:srgbClr val="D05F3E"/>
                </a:buClr>
                <a:buFont typeface="Arial"/>
                <a:buChar char="•"/>
              </a:pPr>
              <a:r>
                <a:rPr lang="nl-BE" sz="1600" b="0" i="0" strike="noStrike" cap="none" spc="14" baseline="0">
                  <a:solidFill>
                    <a:srgbClr val="006D8B"/>
                  </a:solidFill>
                  <a:effectLst/>
                  <a:latin typeface="Mercury Regular"/>
                  <a:ea typeface="Mercury Regular"/>
                  <a:cs typeface="Mercury Regular"/>
                </a:rPr>
                <a:t>Ingeschreven zijn op Mercurius</a:t>
              </a:r>
            </a:p>
            <a:p>
              <a:pPr marL="316668" lvl="1" indent="-158335">
                <a:lnSpc>
                  <a:spcPts val="2053"/>
                </a:lnSpc>
                <a:spcBef>
                  <a:spcPts val="600"/>
                </a:spcBef>
                <a:buClr>
                  <a:srgbClr val="D05F3E"/>
                </a:buClr>
                <a:buFont typeface="Arial"/>
                <a:buChar char="•"/>
              </a:pPr>
              <a:r>
                <a:rPr lang="nl-BE" sz="1600" b="0" i="0" strike="noStrike" cap="none" spc="14" baseline="0">
                  <a:solidFill>
                    <a:srgbClr val="006D8B"/>
                  </a:solidFill>
                  <a:effectLst/>
                  <a:latin typeface="Mercury Regular"/>
                  <a:ea typeface="Mercury Regular"/>
                  <a:cs typeface="Mercury Regular"/>
                </a:rPr>
                <a:t>Elektronische facturen opnemen in uw boekhoudsysteem met het oog op een geautomatiseerde verwerking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96434" y="1737431"/>
            <a:ext cx="4344016" cy="1860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nl-BE" sz="2000" b="0" i="0" strike="noStrike" cap="none" spc="0" baseline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De besturen hebben een rol te vervullen bij de invoering van elektronische facturatie in het Brussels Hoofdstedelijk Gewest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14C9D50-3306-84BC-7952-B94D9CD876F0}"/>
              </a:ext>
            </a:extLst>
          </p:cNvPr>
          <p:cNvSpPr/>
          <p:nvPr/>
        </p:nvSpPr>
        <p:spPr>
          <a:xfrm>
            <a:off x="5272212" y="547797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i="0" strike="noStrike" cap="none" spc="0" baseline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1</a:t>
            </a: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53A2FD6A-38C6-BB14-E115-145FB0DB5789}"/>
              </a:ext>
            </a:extLst>
          </p:cNvPr>
          <p:cNvGrpSpPr/>
          <p:nvPr/>
        </p:nvGrpSpPr>
        <p:grpSpPr>
          <a:xfrm>
            <a:off x="6162288" y="2940438"/>
            <a:ext cx="5533278" cy="1747399"/>
            <a:chOff x="-21800" y="-245322"/>
            <a:chExt cx="7935051" cy="3494800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C92FB1E5-7C97-9753-8892-D7DD078CA06E}"/>
                </a:ext>
              </a:extLst>
            </p:cNvPr>
            <p:cNvSpPr txBox="1"/>
            <p:nvPr/>
          </p:nvSpPr>
          <p:spPr>
            <a:xfrm>
              <a:off x="0" y="-245322"/>
              <a:ext cx="7913251" cy="1583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nl-BE" sz="1700" b="1" i="0" strike="noStrike" cap="none" spc="0" baseline="0">
                  <a:solidFill>
                    <a:srgbClr val="CC4D2A"/>
                  </a:solidFill>
                  <a:effectLst/>
                  <a:latin typeface="Mercury Regular"/>
                  <a:ea typeface="Mercury Regular"/>
                  <a:cs typeface="Mercury Regular"/>
                </a:rPr>
                <a:t>U moet uw leveranciers informeren over de verplichting om u hun facturen elektronisch toe te zenden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739F453A-C38C-06A4-CA6A-1F2210D1C5D8}"/>
                </a:ext>
              </a:extLst>
            </p:cNvPr>
            <p:cNvSpPr txBox="1"/>
            <p:nvPr/>
          </p:nvSpPr>
          <p:spPr>
            <a:xfrm>
              <a:off x="-21799" y="1675071"/>
              <a:ext cx="7913250" cy="207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16670" lvl="1" indent="-158335">
                <a:lnSpc>
                  <a:spcPts val="2053"/>
                </a:lnSpc>
                <a:buClr>
                  <a:schemeClr val="accent5"/>
                </a:buClr>
                <a:buFont typeface="Arial"/>
                <a:buChar char="•"/>
              </a:pPr>
              <a:r>
                <a:rPr lang="nl-BE" sz="1600" b="0" i="0" strike="noStrike" cap="none" spc="14" baseline="0">
                  <a:solidFill>
                    <a:srgbClr val="006D8B"/>
                  </a:solidFill>
                  <a:effectLst/>
                  <a:latin typeface="Mercury Regular"/>
                  <a:ea typeface="Mercury Regular"/>
                  <a:cs typeface="Mercury Regular"/>
                </a:rPr>
                <a:t>Clausule in de bestekken </a:t>
              </a:r>
            </a:p>
            <a:p>
              <a:pPr marL="316670" lvl="1" indent="-158335">
                <a:lnSpc>
                  <a:spcPts val="2053"/>
                </a:lnSpc>
                <a:buClr>
                  <a:schemeClr val="accent5"/>
                </a:buClr>
                <a:buFont typeface="Arial"/>
                <a:buChar char="•"/>
              </a:pPr>
              <a:r>
                <a:rPr lang="nl-BE" sz="1600" b="0" i="0" strike="noStrike" cap="none" spc="14" baseline="0">
                  <a:solidFill>
                    <a:srgbClr val="006D8B"/>
                  </a:solidFill>
                  <a:effectLst/>
                  <a:latin typeface="Mercury Regular"/>
                  <a:ea typeface="Mercury Regular"/>
                  <a:cs typeface="Mercury Regular"/>
                </a:rPr>
                <a:t>Clausule in de bestelbonnen</a:t>
              </a:r>
            </a:p>
            <a:p>
              <a:pPr marL="316670" lvl="1" indent="-158335">
                <a:lnSpc>
                  <a:spcPts val="2053"/>
                </a:lnSpc>
                <a:buClr>
                  <a:schemeClr val="accent5"/>
                </a:buClr>
                <a:buFont typeface="Arial"/>
                <a:buChar char="•"/>
              </a:pPr>
              <a:r>
                <a:rPr lang="nl-BE" sz="1600" b="0" i="0" strike="noStrike" cap="none" spc="14" baseline="0">
                  <a:solidFill>
                    <a:srgbClr val="006D8B"/>
                  </a:solidFill>
                  <a:effectLst/>
                  <a:latin typeface="Mercury Regular"/>
                  <a:ea typeface="Mercury Regular"/>
                  <a:cs typeface="Mercury Regular"/>
                </a:rPr>
                <a:t>Communicatie om de leveranciers te informeren en wegwijs te maken</a:t>
              </a: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85029F3B-DEC1-7061-32CE-705C252B070B}"/>
              </a:ext>
            </a:extLst>
          </p:cNvPr>
          <p:cNvSpPr/>
          <p:nvPr/>
        </p:nvSpPr>
        <p:spPr>
          <a:xfrm>
            <a:off x="5272212" y="2884926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i="0" strike="noStrike" cap="none" spc="0" baseline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2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26C247E1-A449-A068-1587-F66585D7042B}"/>
              </a:ext>
            </a:extLst>
          </p:cNvPr>
          <p:cNvSpPr txBox="1"/>
          <p:nvPr/>
        </p:nvSpPr>
        <p:spPr>
          <a:xfrm>
            <a:off x="6174352" y="5148723"/>
            <a:ext cx="4367169" cy="520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  <a:spcBef>
                <a:spcPct val="0"/>
              </a:spcBef>
            </a:pPr>
            <a:r>
              <a:rPr lang="nl-BE" sz="1700" b="1" i="0" strike="noStrike" cap="none" spc="0" baseline="0">
                <a:solidFill>
                  <a:srgbClr val="CC4D2A"/>
                </a:solidFill>
                <a:effectLst/>
                <a:latin typeface="Mercury Regular"/>
                <a:ea typeface="Mercury Regular"/>
                <a:cs typeface="Mercury Regular"/>
              </a:rPr>
              <a:t>U moet per e-mail of brief ontvangen facturen weigeren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7817DA0-875C-7C80-33EC-43B5E6C38326}"/>
              </a:ext>
            </a:extLst>
          </p:cNvPr>
          <p:cNvSpPr/>
          <p:nvPr/>
        </p:nvSpPr>
        <p:spPr>
          <a:xfrm>
            <a:off x="5272212" y="4968293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i="0" strike="noStrike" cap="none" spc="0" baseline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B05F23-FEB6-AC31-E2E6-149555FFFD48}"/>
              </a:ext>
            </a:extLst>
          </p:cNvPr>
          <p:cNvSpPr txBox="1"/>
          <p:nvPr/>
        </p:nvSpPr>
        <p:spPr>
          <a:xfrm>
            <a:off x="1625006" y="6129599"/>
            <a:ext cx="10566994" cy="610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600" b="0" i="0" strike="noStrike" cap="none" spc="14" baseline="0" dirty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Maak gebruik van de checklist die beschikbaar is op de website </a:t>
            </a:r>
            <a:r>
              <a:rPr lang="nl-BE" sz="1600" b="0" i="0" u="sng" strike="noStrike" cap="none" spc="0" baseline="0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Mercury Regular"/>
                <a:ea typeface="Mercury Regular"/>
                <a:cs typeface="Mercury Regular"/>
                <a:hlinkClick r:id="rId7"/>
              </a:rPr>
              <a:t>https://be.brussels/nl/elektronische-facturatie/overheidsinstelling</a:t>
            </a:r>
            <a:endParaRPr lang="fr-BE" sz="1600" i="1" spc="14" dirty="0">
              <a:solidFill>
                <a:srgbClr val="006D8B"/>
              </a:solidFill>
              <a:latin typeface="Mercury Regular" panose="02000603000000020004" pitchFamily="50" charset="0"/>
            </a:endParaRPr>
          </a:p>
        </p:txBody>
      </p:sp>
      <p:pic>
        <p:nvPicPr>
          <p:cNvPr id="20" name="Image 19" descr="Une image contenant jaune, clipart, Graphique, créativité&#10;&#10;Description générée automatiquement">
            <a:extLst>
              <a:ext uri="{FF2B5EF4-FFF2-40B4-BE49-F238E27FC236}">
                <a16:creationId xmlns:a16="http://schemas.microsoft.com/office/drawing/2014/main" id="{92B647D4-113B-BF2F-702F-AF30E3D12A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39" y="6099723"/>
            <a:ext cx="336567" cy="336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4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701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74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Cible 2.0">
            <a:extLst>
              <a:ext uri="{FF2B5EF4-FFF2-40B4-BE49-F238E27FC236}">
                <a16:creationId xmlns:a16="http://schemas.microsoft.com/office/drawing/2014/main" id="{9CBE7C42-A0C4-EFCF-7FCD-9476EDCF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562" y="-4765999"/>
            <a:ext cx="14780165" cy="1460892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873CC89-A6AE-6383-9D57-9374F91F26E4}"/>
              </a:ext>
            </a:extLst>
          </p:cNvPr>
          <p:cNvSpPr/>
          <p:nvPr/>
        </p:nvSpPr>
        <p:spPr>
          <a:xfrm>
            <a:off x="1066666" y="1620306"/>
            <a:ext cx="6408554" cy="2951694"/>
          </a:xfrm>
          <a:prstGeom prst="roundRect">
            <a:avLst>
              <a:gd name="adj" fmla="val 945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pPr marL="7700" marR="115885" algn="ctr" defTabSz="277200">
              <a:spcBef>
                <a:spcPts val="61"/>
              </a:spcBef>
              <a:spcAft>
                <a:spcPts val="909"/>
              </a:spcAft>
            </a:pPr>
            <a:r>
              <a:rPr lang="nl-BE" sz="3600" b="1" i="0" strike="noStrike" cap="none" spc="0" baseline="0">
                <a:solidFill>
                  <a:srgbClr val="00708C"/>
                </a:solidFill>
                <a:effectLst/>
                <a:latin typeface="Mercury Bold"/>
                <a:ea typeface="Mercury Bold"/>
                <a:cs typeface="Mercury Bold"/>
              </a:rPr>
              <a:t>Wat betekent de elektronische facturatie voor </a:t>
            </a:r>
            <a:r>
              <a:rPr lang="nl-BE" sz="3600" b="1" i="0" strike="noStrike" cap="none" spc="0" baseline="0">
                <a:solidFill>
                  <a:srgbClr val="CB4E29"/>
                </a:solidFill>
                <a:effectLst/>
                <a:latin typeface="Mercury Bold"/>
                <a:ea typeface="Mercury Bold"/>
                <a:cs typeface="Mercury Bold"/>
              </a:rPr>
              <a:t>ondernemingen – leveranciers die facturen verzenden naar </a:t>
            </a:r>
            <a:r>
              <a:rPr lang="nl-BE" sz="3600" b="1" i="0" strike="noStrike" cap="none" spc="0" baseline="0">
                <a:solidFill>
                  <a:srgbClr val="00708C"/>
                </a:solidFill>
                <a:effectLst/>
                <a:latin typeface="Mercury Bold"/>
                <a:ea typeface="Mercury Bold"/>
                <a:cs typeface="Mercury Bold"/>
              </a:rPr>
              <a:t>overheidsdiensten?</a:t>
            </a:r>
            <a:endParaRPr lang="en-US" sz="3200" spc="17">
              <a:solidFill>
                <a:schemeClr val="tx2"/>
              </a:solidFill>
              <a:latin typeface="Mija"/>
            </a:endParaRPr>
          </a:p>
        </p:txBody>
      </p:sp>
    </p:spTree>
    <p:extLst>
      <p:ext uri="{BB962C8B-B14F-4D97-AF65-F5344CB8AC3E}">
        <p14:creationId xmlns:p14="http://schemas.microsoft.com/office/powerpoint/2010/main" val="3831979827"/>
      </p:ext>
    </p:extLst>
  </p:cSld>
  <p:clrMapOvr>
    <a:masterClrMapping/>
  </p:clrMapOvr>
  <p:transition spd="slow" advTm="14962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46F0C7AC-FC57-7DBF-2CFE-A4E9123FACE9}"/>
              </a:ext>
            </a:extLst>
          </p:cNvPr>
          <p:cNvSpPr/>
          <p:nvPr/>
        </p:nvSpPr>
        <p:spPr>
          <a:xfrm rot="14638527">
            <a:off x="9107" y="196224"/>
            <a:ext cx="5993830" cy="6470597"/>
          </a:xfrm>
          <a:custGeom>
            <a:avLst/>
            <a:gdLst/>
            <a:ahLst/>
            <a:cxnLst/>
            <a:rect l="l" t="t" r="r" b="b"/>
            <a:pathLst>
              <a:path w="10970112" h="10970112">
                <a:moveTo>
                  <a:pt x="0" y="0"/>
                </a:moveTo>
                <a:lnTo>
                  <a:pt x="10970112" y="0"/>
                </a:lnTo>
                <a:lnTo>
                  <a:pt x="10970112" y="10970112"/>
                </a:lnTo>
                <a:lnTo>
                  <a:pt x="0" y="10970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78AB0D3-7DD6-894E-6165-83B251DF1C57}"/>
              </a:ext>
            </a:extLst>
          </p:cNvPr>
          <p:cNvSpPr txBox="1"/>
          <p:nvPr/>
        </p:nvSpPr>
        <p:spPr>
          <a:xfrm>
            <a:off x="244348" y="3230951"/>
            <a:ext cx="4344016" cy="1387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nl-BE" sz="2000" b="0" i="0" strike="noStrike" cap="none" spc="0" baseline="0" dirty="0">
                <a:solidFill>
                  <a:srgbClr val="CB4E29"/>
                </a:solidFill>
                <a:effectLst/>
                <a:latin typeface="Mercury Regular"/>
                <a:ea typeface="Mercury Regular"/>
                <a:cs typeface="Mercury Regular"/>
              </a:rPr>
              <a:t>Ondernemingen die facturen verzenden moeten dat doen in elektronisch formaat</a:t>
            </a:r>
            <a:endParaRPr lang="fr-BE" sz="2000" dirty="0">
              <a:solidFill>
                <a:schemeClr val="accent5"/>
              </a:solidFill>
              <a:latin typeface="Mercury Regular" panose="02000603000000020004" pitchFamily="50" charset="0"/>
              <a:sym typeface="Merkury 1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C8134D-9278-A1F6-6F32-CE384F989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320" y="1454640"/>
            <a:ext cx="1273319" cy="127331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5ADD213-C9E5-7AD3-DCC5-BC548FDB8682}"/>
              </a:ext>
            </a:extLst>
          </p:cNvPr>
          <p:cNvSpPr txBox="1"/>
          <p:nvPr/>
        </p:nvSpPr>
        <p:spPr>
          <a:xfrm>
            <a:off x="5649130" y="1027754"/>
            <a:ext cx="6171692" cy="176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D05F3E"/>
              </a:buClr>
              <a:buFont typeface="Arial" panose="020B0604020202020204" pitchFamily="34" charset="0"/>
              <a:buChar char="•"/>
            </a:pPr>
            <a:r>
              <a:rPr lang="nl-BE" sz="1800" b="0" i="0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Ondernemingen-leveranciers moeten hun facturen in </a:t>
            </a:r>
            <a:r>
              <a:rPr lang="nl-BE" sz="1800" b="0" i="0" strike="noStrike" cap="none" spc="0" baseline="0">
                <a:solidFill>
                  <a:srgbClr val="CB4E29"/>
                </a:solidFill>
                <a:effectLst/>
                <a:latin typeface="Mercury Regular"/>
                <a:ea typeface="Mercury Regular"/>
                <a:cs typeface="Mercury Regular"/>
              </a:rPr>
              <a:t>elektronisch formaat verzenden, m.a.w. via het PEPPOL-netwerk en in XML-formaat</a:t>
            </a:r>
            <a:r>
              <a:rPr lang="nl-BE" sz="1800" b="0" i="0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.</a:t>
            </a:r>
            <a:endParaRPr lang="fr-BE">
              <a:latin typeface="Mercury Regular" panose="02000603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indent="-285750">
              <a:buClr>
                <a:srgbClr val="D05F3E"/>
              </a:buClr>
              <a:buFont typeface="Arial" panose="020B0604020202020204" pitchFamily="34" charset="0"/>
              <a:buChar char="•"/>
            </a:pPr>
            <a:endParaRPr lang="fr-BE" sz="2000">
              <a:effectLst/>
              <a:latin typeface="Mercury Regular" panose="02000603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74638">
              <a:buClr>
                <a:srgbClr val="D05F3E"/>
              </a:buClr>
            </a:pPr>
            <a:r>
              <a:rPr lang="nl-BE" sz="1800" b="0" i="1" strike="noStrike" cap="none" spc="0" baseline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Een factuur die via e-mail in pdf-formaat wordt verzonden, geldt dus niet als een elektronische factuur.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7FB019-77B8-C77D-8B1C-20B4DB69A30A}"/>
              </a:ext>
            </a:extLst>
          </p:cNvPr>
          <p:cNvSpPr txBox="1"/>
          <p:nvPr/>
        </p:nvSpPr>
        <p:spPr>
          <a:xfrm>
            <a:off x="1836880" y="5964568"/>
            <a:ext cx="8965465" cy="610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600" b="0" i="0" strike="noStrike" cap="none" spc="14" baseline="0">
                <a:solidFill>
                  <a:srgbClr val="006D8B"/>
                </a:solidFill>
                <a:effectLst/>
                <a:latin typeface="Mercury Regular"/>
                <a:ea typeface="Mercury Regular"/>
                <a:cs typeface="Mercury Regular"/>
              </a:rPr>
              <a:t>Meer informatie en een lijst van de compatibele software zijn te vinden in de gids over de elektronische facturatie op </a:t>
            </a:r>
            <a:r>
              <a:rPr lang="nl-BE" sz="1600" b="0" i="0" u="sng" strike="noStrike" cap="none" spc="0" baseline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Mercury Regular"/>
                <a:ea typeface="Mercury Regular"/>
                <a:cs typeface="Mercury Regular"/>
                <a:hlinkClick r:id="rId7" history="0"/>
              </a:rPr>
              <a:t>https://be.brussels/nl/elektronische-facturatie</a:t>
            </a:r>
            <a:endParaRPr lang="fr-BE" sz="1600" i="1" spc="14">
              <a:solidFill>
                <a:srgbClr val="006D8B"/>
              </a:solidFill>
              <a:latin typeface="Mercury Regular" panose="02000603000000020004" pitchFamily="50" charset="0"/>
            </a:endParaRPr>
          </a:p>
        </p:txBody>
      </p:sp>
      <p:pic>
        <p:nvPicPr>
          <p:cNvPr id="3" name="Image 2" descr="Une image contenant jaune, clipart, Graphique, créativité&#10;&#10;Description générée automatiquement">
            <a:extLst>
              <a:ext uri="{FF2B5EF4-FFF2-40B4-BE49-F238E27FC236}">
                <a16:creationId xmlns:a16="http://schemas.microsoft.com/office/drawing/2014/main" id="{C61E38D1-D8BC-24CB-3448-F045556C3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28" y="6066586"/>
            <a:ext cx="396000" cy="39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5CB64A-BCCB-55F7-F9CD-753EAA755B8C}"/>
              </a:ext>
            </a:extLst>
          </p:cNvPr>
          <p:cNvSpPr txBox="1"/>
          <p:nvPr/>
        </p:nvSpPr>
        <p:spPr>
          <a:xfrm>
            <a:off x="5649130" y="3060422"/>
            <a:ext cx="6171692" cy="262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D05F3E"/>
              </a:buClr>
              <a:buFont typeface="Arial" panose="020B0604020202020204" pitchFamily="34" charset="0"/>
              <a:buChar char="•"/>
            </a:pPr>
            <a:endParaRPr lang="fr-BE" sz="1050" dirty="0">
              <a:effectLst/>
              <a:latin typeface="Mercury Regular" panose="02000603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indent="-285750">
              <a:buClr>
                <a:srgbClr val="D05F3E"/>
              </a:buClr>
              <a:buFont typeface="Arial" panose="020B0604020202020204" pitchFamily="34" charset="0"/>
              <a:buChar char="•"/>
            </a:pPr>
            <a:r>
              <a:rPr lang="nl-BE" sz="1800" b="0" i="0" strike="noStrike" cap="none" spc="0" baseline="0" dirty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Ondernemingen hebben </a:t>
            </a:r>
            <a:r>
              <a:rPr lang="nl-BE" sz="1800" b="0" i="0" strike="noStrike" cap="none" spc="0" baseline="0" dirty="0">
                <a:solidFill>
                  <a:srgbClr val="CB4E29"/>
                </a:solidFill>
                <a:effectLst/>
                <a:latin typeface="Mercury Regular"/>
                <a:ea typeface="Mercury Regular"/>
                <a:cs typeface="Mercury Regular"/>
              </a:rPr>
              <a:t>3 mogelijkheden voor het verzenden van elektronische facturen</a:t>
            </a:r>
            <a:r>
              <a:rPr lang="nl-BE" sz="1800" b="0" i="0" strike="noStrike" cap="none" spc="0" baseline="0" dirty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:</a:t>
            </a:r>
          </a:p>
          <a:p>
            <a:pPr marL="914400" lvl="1" indent="-457200">
              <a:spcBef>
                <a:spcPts val="1200"/>
              </a:spcBef>
              <a:buClr>
                <a:srgbClr val="D05F3E"/>
              </a:buClr>
              <a:buFont typeface="+mj-lt"/>
              <a:buAutoNum type="arabicPeriod"/>
            </a:pPr>
            <a:r>
              <a:rPr lang="nl-BE" sz="1800" b="0" i="0" strike="noStrike" cap="none" spc="0" baseline="0" dirty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Via hun ERP-systeem</a:t>
            </a:r>
          </a:p>
          <a:p>
            <a:pPr marL="914400" lvl="1" indent="-457200">
              <a:spcBef>
                <a:spcPts val="1200"/>
              </a:spcBef>
              <a:buClr>
                <a:srgbClr val="D05F3E"/>
              </a:buClr>
              <a:buFont typeface="+mj-lt"/>
              <a:buAutoNum type="arabicPeriod"/>
            </a:pPr>
            <a:r>
              <a:rPr lang="nl-BE" sz="1800" b="0" i="0" strike="noStrike" cap="none" spc="0" baseline="0" dirty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Via een boekhoudapplicatie die geschikt is om facturen te verzenden via het PEPPOL-netwerk</a:t>
            </a:r>
          </a:p>
          <a:p>
            <a:pPr marL="914400" lvl="1" indent="-457200">
              <a:spcBef>
                <a:spcPts val="1200"/>
              </a:spcBef>
              <a:buClr>
                <a:srgbClr val="D05F3E"/>
              </a:buClr>
              <a:buFont typeface="+mj-lt"/>
              <a:buAutoNum type="arabicPeriod"/>
            </a:pPr>
            <a:r>
              <a:rPr lang="nl-BE" sz="1800" b="0" i="0" strike="noStrike" cap="none" spc="0" baseline="0" dirty="0">
                <a:solidFill>
                  <a:srgbClr val="00708C"/>
                </a:solidFill>
                <a:effectLst/>
                <a:latin typeface="Mercury Regular"/>
                <a:ea typeface="Mercury Regular"/>
                <a:cs typeface="Mercury Regular"/>
              </a:rPr>
              <a:t>Via het online platform Mercurius (manuele invoer)</a:t>
            </a:r>
            <a:endParaRPr lang="fr-BE" dirty="0">
              <a:effectLst/>
              <a:latin typeface="Mercury Regular" panose="02000603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1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512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115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4E582-5759-7A04-B586-A128634B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38" b="0" i="0" strike="noStrike" cap="none" spc="0" baseline="0">
                <a:solidFill>
                  <a:srgbClr val="00708C"/>
                </a:solidFill>
                <a:effectLst/>
                <a:latin typeface="Mercury Medium"/>
                <a:ea typeface="Mercury Medium"/>
                <a:cs typeface="Mercury Medium"/>
              </a:rPr>
              <a:t>Samengevat</a:t>
            </a:r>
          </a:p>
        </p:txBody>
      </p:sp>
      <p:pic>
        <p:nvPicPr>
          <p:cNvPr id="4" name="Cible 2.0">
            <a:extLst>
              <a:ext uri="{FF2B5EF4-FFF2-40B4-BE49-F238E27FC236}">
                <a16:creationId xmlns:a16="http://schemas.microsoft.com/office/drawing/2014/main" id="{0F88B12A-AB6B-DDEC-E7AB-63A046EB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910" y="-999706"/>
            <a:ext cx="8961236" cy="885741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98C979E-F490-FFDB-055A-6D539508AF38}"/>
              </a:ext>
            </a:extLst>
          </p:cNvPr>
          <p:cNvSpPr/>
          <p:nvPr/>
        </p:nvSpPr>
        <p:spPr>
          <a:xfrm>
            <a:off x="1783080" y="1388110"/>
            <a:ext cx="9421952" cy="2143760"/>
          </a:xfrm>
          <a:prstGeom prst="roundRect">
            <a:avLst>
              <a:gd name="adj" fmla="val 7425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6547" rIns="108000" bIns="436547" rtlCol="0" anchor="ctr" anchorCtr="0"/>
          <a:lstStyle/>
          <a:p>
            <a:pPr marL="182563" marR="115885">
              <a:spcBef>
                <a:spcPts val="61"/>
              </a:spcBef>
              <a:spcAft>
                <a:spcPts val="909"/>
              </a:spcAft>
              <a:tabLst>
                <a:tab pos="182563" algn="l"/>
              </a:tabLst>
            </a:pPr>
            <a:r>
              <a:rPr lang="nl-BE" sz="1576" b="1" i="0" strike="noStrike" cap="none" spc="0" baseline="0" dirty="0">
                <a:solidFill>
                  <a:srgbClr val="FFFFFF"/>
                </a:solidFill>
                <a:effectLst/>
                <a:latin typeface="Mercury Bold"/>
                <a:ea typeface="Mercury Bold"/>
                <a:cs typeface="Mercury Bold"/>
              </a:rPr>
              <a:t>Als overheidsdienst</a:t>
            </a:r>
            <a:r>
              <a:rPr lang="nl-BE" sz="1576" b="0" i="0" strike="noStrike" cap="none" spc="0" baseline="0" dirty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 moet u:</a:t>
            </a:r>
          </a:p>
          <a:p>
            <a:pPr marL="468313" marR="115885" indent="-285750">
              <a:spcBef>
                <a:spcPts val="61"/>
              </a:spcBef>
              <a:spcAft>
                <a:spcPts val="909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nl-BE" sz="1576" b="0" i="0" strike="noStrike" cap="none" spc="0" baseline="0" dirty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Elektronische facturen kunnen ontvangen</a:t>
            </a:r>
          </a:p>
          <a:p>
            <a:pPr marL="468313" marR="115885" indent="-285750">
              <a:spcBef>
                <a:spcPts val="61"/>
              </a:spcBef>
              <a:spcAft>
                <a:spcPts val="909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nl-BE" sz="1576" b="0" i="0" strike="noStrike" cap="none" spc="0" baseline="0" dirty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Uw leveranciers melden dat ze u elektronische facturen moeten zenden</a:t>
            </a:r>
          </a:p>
          <a:p>
            <a:pPr marL="468313" marR="115885" indent="-285750">
              <a:spcBef>
                <a:spcPts val="61"/>
              </a:spcBef>
              <a:spcAft>
                <a:spcPts val="909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nl-BE" sz="1576" b="0" i="0" strike="noStrike" cap="none" spc="0" baseline="0" dirty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De financiële en boekhoudteams opleiden om ervoor te zorgen dat ze facturen weigeren die zijn verzonden in een ander formaat (papier, e-mail, 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A9E4BE-2257-61C5-4223-E588FAB255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088" y="2115185"/>
            <a:ext cx="689610" cy="68961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453376-81B4-558C-CCDF-C5A3C1C2421B}"/>
              </a:ext>
            </a:extLst>
          </p:cNvPr>
          <p:cNvSpPr/>
          <p:nvPr/>
        </p:nvSpPr>
        <p:spPr>
          <a:xfrm>
            <a:off x="1783080" y="3827240"/>
            <a:ext cx="9421952" cy="1842040"/>
          </a:xfrm>
          <a:prstGeom prst="roundRect">
            <a:avLst>
              <a:gd name="adj" fmla="val 9214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6547" rIns="108000" bIns="436547" rtlCol="0" anchor="ctr" anchorCtr="0"/>
          <a:lstStyle/>
          <a:p>
            <a:pPr marL="182563" marR="115885" lvl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909"/>
              </a:spcAft>
              <a:buClrTx/>
              <a:buSzTx/>
              <a:defRPr/>
            </a:pPr>
            <a:r>
              <a:rPr lang="nl-BE" sz="1600" b="1" i="0" strike="noStrike" cap="none" spc="0" baseline="0">
                <a:solidFill>
                  <a:srgbClr val="FFFFFF"/>
                </a:solidFill>
                <a:effectLst/>
                <a:latin typeface="Mercury Bold"/>
                <a:ea typeface="Mercury Bold"/>
                <a:cs typeface="Mercury Bold"/>
              </a:rPr>
              <a:t>Ondernemingen-leveranciers</a:t>
            </a:r>
            <a:r>
              <a:rPr lang="nl-BE" sz="1600" b="0" i="0" strike="noStrike" cap="none" spc="0" baseline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 die werken met een overheidsonderneming moeten hun facturen in elektronisch formaat verzenden, m.a.w. via het PEPPOL-netwerk en in XML/UBL-formaat.</a:t>
            </a:r>
          </a:p>
          <a:p>
            <a:pPr marL="182563" marR="115885" lvl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909"/>
              </a:spcAft>
              <a:buClrTx/>
              <a:buSzTx/>
              <a:defRPr/>
            </a:pPr>
            <a:r>
              <a:rPr lang="nl-BE" sz="1600" b="0" i="0" strike="noStrike" cap="none" spc="0" baseline="0">
                <a:solidFill>
                  <a:srgbClr val="FFFFFF"/>
                </a:solidFill>
                <a:effectLst/>
                <a:latin typeface="Mercury Regular"/>
                <a:ea typeface="Mercury Regular"/>
                <a:cs typeface="Mercury Regular"/>
              </a:rPr>
              <a:t>Ze mogen dit doen via hun ERP-systeem, via een boekhoudapplicatie die geschikt is voor de verzending van elektronische facturen of via manuele invoer van hun factuur op het online platform Mercurius.</a:t>
            </a: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cury Regular" panose="02000603000000020004" pitchFamily="2" charset="0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4FDA58-A1E6-ABF4-AFDD-C422B77A72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088" y="4403455"/>
            <a:ext cx="689610" cy="689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9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3622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73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D9193-E795-2D73-CA23-761C2DD7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166"/>
            <a:ext cx="10515600" cy="1264525"/>
          </a:xfrm>
        </p:spPr>
        <p:txBody>
          <a:bodyPr/>
          <a:lstStyle/>
          <a:p>
            <a:pPr algn="ctr"/>
            <a:r>
              <a:rPr lang="nl-BE" sz="3638" b="0" i="0" strike="noStrike" cap="none" spc="0" baseline="0">
                <a:solidFill>
                  <a:srgbClr val="00708C"/>
                </a:solidFill>
                <a:effectLst/>
                <a:latin typeface="Mercury Medium"/>
                <a:ea typeface="Mercury Medium"/>
                <a:cs typeface="Mercury Medium"/>
              </a:rPr>
              <a:t>Meer informatie over de elektronische facturatie: </a:t>
            </a:r>
            <a:br>
              <a:rPr sz="3638"/>
            </a:br>
            <a:br>
              <a:rPr sz="1200"/>
            </a:br>
            <a:r>
              <a:rPr lang="nl-BE" sz="3638" b="1" i="0" strike="noStrike" cap="none" spc="0" baseline="0">
                <a:solidFill>
                  <a:srgbClr val="CB4E29"/>
                </a:solidFill>
                <a:effectLst/>
                <a:latin typeface="Mercury Medium"/>
                <a:ea typeface="Mercury Medium"/>
                <a:cs typeface="Mercury Medium"/>
              </a:rPr>
              <a:t>https://be.brussels/nl/elektronische-facturatie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ADC8FD-3D25-26BE-58F0-5AD7ECF56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03"/>
          <a:stretch/>
        </p:blipFill>
        <p:spPr>
          <a:xfrm rot="20985025">
            <a:off x="1494229" y="3024825"/>
            <a:ext cx="2891745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11758D-3F8B-D3BB-AF60-31462E0A5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742">
            <a:off x="7337165" y="3088728"/>
            <a:ext cx="2712027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815DFB-81A3-53E9-F006-C8D0FD5D12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98"/>
          <a:stretch/>
        </p:blipFill>
        <p:spPr>
          <a:xfrm>
            <a:off x="4495097" y="2710938"/>
            <a:ext cx="289886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7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535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 advTm="2653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6.1|12.5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1|7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1.6"/>
</p:tagLst>
</file>

<file path=ppt/theme/theme1.xml><?xml version="1.0" encoding="utf-8"?>
<a:theme xmlns:a="http://schemas.openxmlformats.org/drawingml/2006/main" name="Page interne">
  <a:themeElements>
    <a:clrScheme name="EASY-23-31506">
      <a:dk1>
        <a:srgbClr val="00708C"/>
      </a:dk1>
      <a:lt1>
        <a:srgbClr val="FFFFFF"/>
      </a:lt1>
      <a:dk2>
        <a:srgbClr val="00708C"/>
      </a:dk2>
      <a:lt2>
        <a:srgbClr val="FFFFFF"/>
      </a:lt2>
      <a:accent1>
        <a:srgbClr val="9E9C9C"/>
      </a:accent1>
      <a:accent2>
        <a:srgbClr val="FFE40B"/>
      </a:accent2>
      <a:accent3>
        <a:srgbClr val="2A395C"/>
      </a:accent3>
      <a:accent4>
        <a:srgbClr val="ED7852"/>
      </a:accent4>
      <a:accent5>
        <a:srgbClr val="CB4E29"/>
      </a:accent5>
      <a:accent6>
        <a:srgbClr val="79B9E6"/>
      </a:accent6>
      <a:hlink>
        <a:srgbClr val="00708C"/>
      </a:hlink>
      <a:folHlink>
        <a:srgbClr val="FFE40B"/>
      </a:folHlink>
    </a:clrScheme>
    <a:fontScheme name="Thème 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4E8D12E274E49B3FDB1FE2088813B" ma:contentTypeVersion="18" ma:contentTypeDescription="Crée un document." ma:contentTypeScope="" ma:versionID="a9489caa27188be7da0af373e986eb38">
  <xsd:schema xmlns:xsd="http://www.w3.org/2001/XMLSchema" xmlns:xs="http://www.w3.org/2001/XMLSchema" xmlns:p="http://schemas.microsoft.com/office/2006/metadata/properties" xmlns:ns2="f381b201-0269-463d-a4cb-e1109ddfa1b5" xmlns:ns3="c5d9ae70-a341-49c0-b365-56e4f69dbdd2" xmlns:ns4="12cb0234-c0b0-4c53-84af-973ef88e2a02" targetNamespace="http://schemas.microsoft.com/office/2006/metadata/properties" ma:root="true" ma:fieldsID="960568ee7d9de396633c620218c25afa" ns2:_="" ns3:_="" ns4:_="">
    <xsd:import namespace="f381b201-0269-463d-a4cb-e1109ddfa1b5"/>
    <xsd:import namespace="c5d9ae70-a341-49c0-b365-56e4f69dbdd2"/>
    <xsd:import namespace="12cb0234-c0b0-4c53-84af-973ef88e2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1b201-0269-463d-a4cb-e1109ddfa1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7b2d657-d973-4862-aa1b-1284b6977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9ae70-a341-49c0-b365-56e4f69dbd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b0234-c0b0-4c53-84af-973ef88e2a0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0f5a506-1cb2-4dd0-8adc-98cf14a8f893}" ma:internalName="TaxCatchAll" ma:showField="CatchAllData" ma:web="c5d9ae70-a341-49c0-b365-56e4f69dbd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81b201-0269-463d-a4cb-e1109ddfa1b5">
      <Terms xmlns="http://schemas.microsoft.com/office/infopath/2007/PartnerControls"/>
    </lcf76f155ced4ddcb4097134ff3c332f>
    <TaxCatchAll xmlns="12cb0234-c0b0-4c53-84af-973ef88e2a02" xsi:nil="true"/>
  </documentManagement>
</p:properties>
</file>

<file path=customXml/itemProps1.xml><?xml version="1.0" encoding="utf-8"?>
<ds:datastoreItem xmlns:ds="http://schemas.openxmlformats.org/officeDocument/2006/customXml" ds:itemID="{9E7C7795-F3F9-4440-A973-05AB69BF6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81b201-0269-463d-a4cb-e1109ddfa1b5"/>
    <ds:schemaRef ds:uri="c5d9ae70-a341-49c0-b365-56e4f69dbdd2"/>
    <ds:schemaRef ds:uri="12cb0234-c0b0-4c53-84af-973ef88e2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028B54-4F00-4607-AA8F-723E0BDA5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2B5901-1A34-4734-B763-05AEF92B8317}">
  <ds:schemaRefs>
    <ds:schemaRef ds:uri="http://schemas.microsoft.com/office/2006/metadata/properties"/>
    <ds:schemaRef ds:uri="http://schemas.microsoft.com/office/infopath/2007/PartnerControls"/>
    <ds:schemaRef ds:uri="f381b201-0269-463d-a4cb-e1109ddfa1b5"/>
    <ds:schemaRef ds:uri="12cb0234-c0b0-4c53-84af-973ef88e2a02"/>
  </ds:schemaRefs>
</ds:datastoreItem>
</file>

<file path=docMetadata/LabelInfo.xml><?xml version="1.0" encoding="utf-8"?>
<clbl:labelList xmlns:clbl="http://schemas.microsoft.com/office/2020/mipLabelMetadata">
  <clbl:label id="{cfba054c-0ace-42fc-8ddf-f56c5f5b6712}" enabled="1" method="Standard" siteId="{3e9f03cd-0512-46dc-b0d4-bb48fa70fcf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610</Words>
  <Application>Microsoft Office PowerPoint</Application>
  <PresentationFormat>Grand écran</PresentationFormat>
  <Paragraphs>60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Mercury Bold</vt:lpstr>
      <vt:lpstr>Mercury Medium</vt:lpstr>
      <vt:lpstr>Mercury Regular</vt:lpstr>
      <vt:lpstr>Mija</vt:lpstr>
      <vt:lpstr>Wingdings</vt:lpstr>
      <vt:lpstr>Page interne</vt:lpstr>
      <vt:lpstr>De elektronische facturatie  in het Brussels Hoofdstedelijk Gewest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Samengevat</vt:lpstr>
      <vt:lpstr>Meer informatie over de elektronische facturatie:   https://be.brussels/nl/elektronische-facturatie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facturation électronique  en Région de Bruxelles-Capitale</dc:title>
  <dc:creator>ETIENNE Julie</dc:creator>
  <cp:lastModifiedBy>ETIENNE Julie</cp:lastModifiedBy>
  <cp:revision>8</cp:revision>
  <dcterms:created xsi:type="dcterms:W3CDTF">2024-05-17T14:26:31Z</dcterms:created>
  <dcterms:modified xsi:type="dcterms:W3CDTF">2024-10-02T14:10:29Z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Thème Office:8\Page interne:8\Welcome:8\Office Theme:8</vt:lpwstr>
  </property>
  <property fmtid="{D5CDD505-2E9C-101B-9397-08002B2CF9AE}" pid="3" name="ClassificationContentMarkingHeaderText">
    <vt:lpwstr>GOB/SPRB - Intern/Interne</vt:lpwstr>
  </property>
  <property fmtid="{D5CDD505-2E9C-101B-9397-08002B2CF9AE}" pid="4" name="ContentTypeId">
    <vt:lpwstr>0x0101000704E8D12E274E49B3FDB1FE2088813B</vt:lpwstr>
  </property>
  <property fmtid="{D5CDD505-2E9C-101B-9397-08002B2CF9AE}" pid="5" name="MediaServiceImageTags">
    <vt:lpwstr/>
  </property>
</Properties>
</file>