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0" r:id="rId3"/>
    <p:sldId id="261" r:id="rId4"/>
    <p:sldId id="270" r:id="rId5"/>
    <p:sldId id="269" r:id="rId6"/>
    <p:sldId id="267" r:id="rId7"/>
    <p:sldId id="263" r:id="rId8"/>
    <p:sldId id="268" r:id="rId9"/>
    <p:sldId id="266" r:id="rId10"/>
    <p:sldId id="264" r:id="rId11"/>
    <p:sldId id="265" r:id="rId12"/>
    <p:sldId id="262" r:id="rId13"/>
    <p:sldId id="271" r:id="rId14"/>
    <p:sldId id="272" r:id="rId15"/>
    <p:sldId id="273" r:id="rId16"/>
    <p:sldId id="274" r:id="rId17"/>
    <p:sldId id="275" r:id="rId18"/>
    <p:sldId id="276" r:id="rId19"/>
    <p:sldId id="277" r:id="rId20"/>
    <p:sldId id="257"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56"/>
      </p:cViewPr>
      <p:guideLst/>
    </p:cSldViewPr>
  </p:slideViewPr>
  <p:notesTextViewPr>
    <p:cViewPr>
      <p:scale>
        <a:sx n="1" d="1"/>
        <a:sy n="1" d="1"/>
      </p:scale>
      <p:origin x="0" y="0"/>
    </p:cViewPr>
  </p:notesTextViewPr>
  <p:sorterViewPr>
    <p:cViewPr>
      <p:scale>
        <a:sx n="100" d="100"/>
        <a:sy n="100" d="100"/>
      </p:scale>
      <p:origin x="0" y="-1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C1F2E-92FF-4193-B6F5-F57F5032EB63}" type="datetimeFigureOut">
              <a:rPr lang="fr-BE" smtClean="0"/>
              <a:t>19-04-24</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04415-8FBE-45F0-9CEF-45F1632F5C26}" type="slidenum">
              <a:rPr lang="fr-BE" smtClean="0"/>
              <a:t>‹N°›</a:t>
            </a:fld>
            <a:endParaRPr lang="fr-BE"/>
          </a:p>
        </p:txBody>
      </p:sp>
    </p:spTree>
    <p:extLst>
      <p:ext uri="{BB962C8B-B14F-4D97-AF65-F5344CB8AC3E}">
        <p14:creationId xmlns:p14="http://schemas.microsoft.com/office/powerpoint/2010/main" val="336650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6D1539-3FE7-2DE8-3414-68FABD69DD2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F21DC7BF-6132-F45F-79BD-02D6A275B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1C1A152B-2B83-03E5-4278-8DD3620CD4DC}"/>
              </a:ext>
            </a:extLst>
          </p:cNvPr>
          <p:cNvSpPr>
            <a:spLocks noGrp="1"/>
          </p:cNvSpPr>
          <p:nvPr>
            <p:ph type="dt" sz="half" idx="10"/>
          </p:nvPr>
        </p:nvSpPr>
        <p:spPr/>
        <p:txBody>
          <a:bodyPr/>
          <a:lstStyle/>
          <a:p>
            <a:fld id="{5E9C0357-68B0-4A41-971B-B32EE437B9FF}" type="datetimeFigureOut">
              <a:rPr lang="fr-BE" smtClean="0"/>
              <a:t>19-04-24</a:t>
            </a:fld>
            <a:endParaRPr lang="fr-BE"/>
          </a:p>
        </p:txBody>
      </p:sp>
      <p:sp>
        <p:nvSpPr>
          <p:cNvPr id="5" name="Espace réservé du pied de page 4">
            <a:extLst>
              <a:ext uri="{FF2B5EF4-FFF2-40B4-BE49-F238E27FC236}">
                <a16:creationId xmlns:a16="http://schemas.microsoft.com/office/drawing/2014/main" id="{D1CE55C6-A233-7993-BD8F-1DB918077D68}"/>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0F278852-9098-DFE6-AD72-DF9A894FC904}"/>
              </a:ext>
            </a:extLst>
          </p:cNvPr>
          <p:cNvSpPr>
            <a:spLocks noGrp="1"/>
          </p:cNvSpPr>
          <p:nvPr>
            <p:ph type="sldNum" sz="quarter" idx="12"/>
          </p:nvPr>
        </p:nvSpPr>
        <p:spPr/>
        <p:txBody>
          <a:bodyPr/>
          <a:lstStyle/>
          <a:p>
            <a:fld id="{83B75AE0-7FB8-480E-B107-FC414B5C4E16}" type="slidenum">
              <a:rPr lang="fr-BE" smtClean="0"/>
              <a:t>‹N°›</a:t>
            </a:fld>
            <a:endParaRPr lang="fr-BE"/>
          </a:p>
        </p:txBody>
      </p:sp>
    </p:spTree>
    <p:extLst>
      <p:ext uri="{BB962C8B-B14F-4D97-AF65-F5344CB8AC3E}">
        <p14:creationId xmlns:p14="http://schemas.microsoft.com/office/powerpoint/2010/main" val="34078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193CFD-028D-F56F-F4C4-63FEF281868B}"/>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DA1C85F9-624F-0AC9-CA84-BD9EF90AB19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F7C31109-CDFC-2833-292C-4A9C74D70AA8}"/>
              </a:ext>
            </a:extLst>
          </p:cNvPr>
          <p:cNvSpPr>
            <a:spLocks noGrp="1"/>
          </p:cNvSpPr>
          <p:nvPr>
            <p:ph type="dt" sz="half" idx="10"/>
          </p:nvPr>
        </p:nvSpPr>
        <p:spPr/>
        <p:txBody>
          <a:bodyPr/>
          <a:lstStyle/>
          <a:p>
            <a:fld id="{5E9C0357-68B0-4A41-971B-B32EE437B9FF}" type="datetimeFigureOut">
              <a:rPr lang="fr-BE" smtClean="0"/>
              <a:t>19-04-24</a:t>
            </a:fld>
            <a:endParaRPr lang="fr-BE"/>
          </a:p>
        </p:txBody>
      </p:sp>
      <p:sp>
        <p:nvSpPr>
          <p:cNvPr id="5" name="Espace réservé du pied de page 4">
            <a:extLst>
              <a:ext uri="{FF2B5EF4-FFF2-40B4-BE49-F238E27FC236}">
                <a16:creationId xmlns:a16="http://schemas.microsoft.com/office/drawing/2014/main" id="{619D9FF4-EC92-B5EE-57D8-C181CF20F754}"/>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1B152472-EE34-F33A-F273-F97CFBA2F690}"/>
              </a:ext>
            </a:extLst>
          </p:cNvPr>
          <p:cNvSpPr>
            <a:spLocks noGrp="1"/>
          </p:cNvSpPr>
          <p:nvPr>
            <p:ph type="sldNum" sz="quarter" idx="12"/>
          </p:nvPr>
        </p:nvSpPr>
        <p:spPr/>
        <p:txBody>
          <a:bodyPr/>
          <a:lstStyle/>
          <a:p>
            <a:fld id="{83B75AE0-7FB8-480E-B107-FC414B5C4E16}" type="slidenum">
              <a:rPr lang="fr-BE" smtClean="0"/>
              <a:t>‹N°›</a:t>
            </a:fld>
            <a:endParaRPr lang="fr-BE"/>
          </a:p>
        </p:txBody>
      </p:sp>
    </p:spTree>
    <p:extLst>
      <p:ext uri="{BB962C8B-B14F-4D97-AF65-F5344CB8AC3E}">
        <p14:creationId xmlns:p14="http://schemas.microsoft.com/office/powerpoint/2010/main" val="545104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8E064EF-6FED-E1B2-5698-F9212D7132EA}"/>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7A59E5D0-40F9-D5EF-67AD-FEBCD36C6AB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AF2FC3C6-B80F-7281-DAA3-C2C5226E7ABA}"/>
              </a:ext>
            </a:extLst>
          </p:cNvPr>
          <p:cNvSpPr>
            <a:spLocks noGrp="1"/>
          </p:cNvSpPr>
          <p:nvPr>
            <p:ph type="dt" sz="half" idx="10"/>
          </p:nvPr>
        </p:nvSpPr>
        <p:spPr/>
        <p:txBody>
          <a:bodyPr/>
          <a:lstStyle/>
          <a:p>
            <a:fld id="{5E9C0357-68B0-4A41-971B-B32EE437B9FF}" type="datetimeFigureOut">
              <a:rPr lang="fr-BE" smtClean="0"/>
              <a:t>19-04-24</a:t>
            </a:fld>
            <a:endParaRPr lang="fr-BE"/>
          </a:p>
        </p:txBody>
      </p:sp>
      <p:sp>
        <p:nvSpPr>
          <p:cNvPr id="5" name="Espace réservé du pied de page 4">
            <a:extLst>
              <a:ext uri="{FF2B5EF4-FFF2-40B4-BE49-F238E27FC236}">
                <a16:creationId xmlns:a16="http://schemas.microsoft.com/office/drawing/2014/main" id="{3AD0FFD9-056C-EAA3-23A8-A823C460118B}"/>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6DC74221-DEE8-64AC-1929-8EE6F6ED6D70}"/>
              </a:ext>
            </a:extLst>
          </p:cNvPr>
          <p:cNvSpPr>
            <a:spLocks noGrp="1"/>
          </p:cNvSpPr>
          <p:nvPr>
            <p:ph type="sldNum" sz="quarter" idx="12"/>
          </p:nvPr>
        </p:nvSpPr>
        <p:spPr/>
        <p:txBody>
          <a:bodyPr/>
          <a:lstStyle/>
          <a:p>
            <a:fld id="{83B75AE0-7FB8-480E-B107-FC414B5C4E16}" type="slidenum">
              <a:rPr lang="fr-BE" smtClean="0"/>
              <a:t>‹N°›</a:t>
            </a:fld>
            <a:endParaRPr lang="fr-BE"/>
          </a:p>
        </p:txBody>
      </p:sp>
    </p:spTree>
    <p:extLst>
      <p:ext uri="{BB962C8B-B14F-4D97-AF65-F5344CB8AC3E}">
        <p14:creationId xmlns:p14="http://schemas.microsoft.com/office/powerpoint/2010/main" val="1885197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3F78F1-4CEF-6DD8-4EE9-276E8F33D5A1}"/>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5330B1FB-AEE2-2675-F4A8-79DBB7D2B52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42FC9E88-A39F-80D9-5F3F-E72C39FABFD8}"/>
              </a:ext>
            </a:extLst>
          </p:cNvPr>
          <p:cNvSpPr>
            <a:spLocks noGrp="1"/>
          </p:cNvSpPr>
          <p:nvPr>
            <p:ph type="dt" sz="half" idx="10"/>
          </p:nvPr>
        </p:nvSpPr>
        <p:spPr/>
        <p:txBody>
          <a:bodyPr/>
          <a:lstStyle/>
          <a:p>
            <a:fld id="{5E9C0357-68B0-4A41-971B-B32EE437B9FF}" type="datetimeFigureOut">
              <a:rPr lang="fr-BE" smtClean="0"/>
              <a:t>19-04-24</a:t>
            </a:fld>
            <a:endParaRPr lang="fr-BE"/>
          </a:p>
        </p:txBody>
      </p:sp>
      <p:sp>
        <p:nvSpPr>
          <p:cNvPr id="5" name="Espace réservé du pied de page 4">
            <a:extLst>
              <a:ext uri="{FF2B5EF4-FFF2-40B4-BE49-F238E27FC236}">
                <a16:creationId xmlns:a16="http://schemas.microsoft.com/office/drawing/2014/main" id="{EBCB5C41-BA78-07FE-F2E2-F200734EDA23}"/>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443887CB-983E-F5B5-CB59-9BF260F38A52}"/>
              </a:ext>
            </a:extLst>
          </p:cNvPr>
          <p:cNvSpPr>
            <a:spLocks noGrp="1"/>
          </p:cNvSpPr>
          <p:nvPr>
            <p:ph type="sldNum" sz="quarter" idx="12"/>
          </p:nvPr>
        </p:nvSpPr>
        <p:spPr/>
        <p:txBody>
          <a:bodyPr/>
          <a:lstStyle/>
          <a:p>
            <a:fld id="{83B75AE0-7FB8-480E-B107-FC414B5C4E16}" type="slidenum">
              <a:rPr lang="fr-BE" smtClean="0"/>
              <a:t>‹N°›</a:t>
            </a:fld>
            <a:endParaRPr lang="fr-BE"/>
          </a:p>
        </p:txBody>
      </p:sp>
    </p:spTree>
    <p:extLst>
      <p:ext uri="{BB962C8B-B14F-4D97-AF65-F5344CB8AC3E}">
        <p14:creationId xmlns:p14="http://schemas.microsoft.com/office/powerpoint/2010/main" val="2160753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4D5852-A8C5-A855-B147-333747D28F6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402D85F3-68F3-3566-7FC4-64D6EE1C85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CF63DF4-8195-1E78-D3B8-85516F77C456}"/>
              </a:ext>
            </a:extLst>
          </p:cNvPr>
          <p:cNvSpPr>
            <a:spLocks noGrp="1"/>
          </p:cNvSpPr>
          <p:nvPr>
            <p:ph type="dt" sz="half" idx="10"/>
          </p:nvPr>
        </p:nvSpPr>
        <p:spPr/>
        <p:txBody>
          <a:bodyPr/>
          <a:lstStyle/>
          <a:p>
            <a:fld id="{5E9C0357-68B0-4A41-971B-B32EE437B9FF}" type="datetimeFigureOut">
              <a:rPr lang="fr-BE" smtClean="0"/>
              <a:t>19-04-24</a:t>
            </a:fld>
            <a:endParaRPr lang="fr-BE"/>
          </a:p>
        </p:txBody>
      </p:sp>
      <p:sp>
        <p:nvSpPr>
          <p:cNvPr id="5" name="Espace réservé du pied de page 4">
            <a:extLst>
              <a:ext uri="{FF2B5EF4-FFF2-40B4-BE49-F238E27FC236}">
                <a16:creationId xmlns:a16="http://schemas.microsoft.com/office/drawing/2014/main" id="{48F807ED-C944-C4E5-312B-388531B7DFDC}"/>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4658554E-F073-5CA4-9A78-CBA46AD89C7B}"/>
              </a:ext>
            </a:extLst>
          </p:cNvPr>
          <p:cNvSpPr>
            <a:spLocks noGrp="1"/>
          </p:cNvSpPr>
          <p:nvPr>
            <p:ph type="sldNum" sz="quarter" idx="12"/>
          </p:nvPr>
        </p:nvSpPr>
        <p:spPr/>
        <p:txBody>
          <a:bodyPr/>
          <a:lstStyle/>
          <a:p>
            <a:fld id="{83B75AE0-7FB8-480E-B107-FC414B5C4E16}" type="slidenum">
              <a:rPr lang="fr-BE" smtClean="0"/>
              <a:t>‹N°›</a:t>
            </a:fld>
            <a:endParaRPr lang="fr-BE"/>
          </a:p>
        </p:txBody>
      </p:sp>
    </p:spTree>
    <p:extLst>
      <p:ext uri="{BB962C8B-B14F-4D97-AF65-F5344CB8AC3E}">
        <p14:creationId xmlns:p14="http://schemas.microsoft.com/office/powerpoint/2010/main" val="292512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3AB2F2-40DC-7548-77AB-AEE10F49B10A}"/>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6ED8AFA6-76F2-CC9F-D430-4E63CB10E2C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644F2029-7A11-1F76-6A2F-A2734F26C26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0DF501FD-A50A-A12E-7792-C36468E322A1}"/>
              </a:ext>
            </a:extLst>
          </p:cNvPr>
          <p:cNvSpPr>
            <a:spLocks noGrp="1"/>
          </p:cNvSpPr>
          <p:nvPr>
            <p:ph type="dt" sz="half" idx="10"/>
          </p:nvPr>
        </p:nvSpPr>
        <p:spPr/>
        <p:txBody>
          <a:bodyPr/>
          <a:lstStyle/>
          <a:p>
            <a:fld id="{5E9C0357-68B0-4A41-971B-B32EE437B9FF}" type="datetimeFigureOut">
              <a:rPr lang="fr-BE" smtClean="0"/>
              <a:t>19-04-24</a:t>
            </a:fld>
            <a:endParaRPr lang="fr-BE"/>
          </a:p>
        </p:txBody>
      </p:sp>
      <p:sp>
        <p:nvSpPr>
          <p:cNvPr id="6" name="Espace réservé du pied de page 5">
            <a:extLst>
              <a:ext uri="{FF2B5EF4-FFF2-40B4-BE49-F238E27FC236}">
                <a16:creationId xmlns:a16="http://schemas.microsoft.com/office/drawing/2014/main" id="{F1E4BB49-D218-BDD1-17DB-1ED20F86B1DC}"/>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1952F8E0-4108-2BB6-2A61-6B5D5EC96F8A}"/>
              </a:ext>
            </a:extLst>
          </p:cNvPr>
          <p:cNvSpPr>
            <a:spLocks noGrp="1"/>
          </p:cNvSpPr>
          <p:nvPr>
            <p:ph type="sldNum" sz="quarter" idx="12"/>
          </p:nvPr>
        </p:nvSpPr>
        <p:spPr/>
        <p:txBody>
          <a:bodyPr/>
          <a:lstStyle/>
          <a:p>
            <a:fld id="{83B75AE0-7FB8-480E-B107-FC414B5C4E16}" type="slidenum">
              <a:rPr lang="fr-BE" smtClean="0"/>
              <a:t>‹N°›</a:t>
            </a:fld>
            <a:endParaRPr lang="fr-BE"/>
          </a:p>
        </p:txBody>
      </p:sp>
    </p:spTree>
    <p:extLst>
      <p:ext uri="{BB962C8B-B14F-4D97-AF65-F5344CB8AC3E}">
        <p14:creationId xmlns:p14="http://schemas.microsoft.com/office/powerpoint/2010/main" val="2435233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33696C-EE8C-F0FB-01D2-09E66DA61F2F}"/>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A3C249FE-8C8E-F710-6292-F9F87BDDCE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64F6FAB-4256-2A3F-EDD0-70DCADD3FDF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2FC0AD19-47AB-6CEF-C739-9D252AFE1F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9C89E0A-62CA-092B-94E1-0728724D34A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ADEF02D3-EA18-77F9-38B0-5CF0DAAFFE80}"/>
              </a:ext>
            </a:extLst>
          </p:cNvPr>
          <p:cNvSpPr>
            <a:spLocks noGrp="1"/>
          </p:cNvSpPr>
          <p:nvPr>
            <p:ph type="dt" sz="half" idx="10"/>
          </p:nvPr>
        </p:nvSpPr>
        <p:spPr/>
        <p:txBody>
          <a:bodyPr/>
          <a:lstStyle/>
          <a:p>
            <a:fld id="{5E9C0357-68B0-4A41-971B-B32EE437B9FF}" type="datetimeFigureOut">
              <a:rPr lang="fr-BE" smtClean="0"/>
              <a:t>19-04-24</a:t>
            </a:fld>
            <a:endParaRPr lang="fr-BE"/>
          </a:p>
        </p:txBody>
      </p:sp>
      <p:sp>
        <p:nvSpPr>
          <p:cNvPr id="8" name="Espace réservé du pied de page 7">
            <a:extLst>
              <a:ext uri="{FF2B5EF4-FFF2-40B4-BE49-F238E27FC236}">
                <a16:creationId xmlns:a16="http://schemas.microsoft.com/office/drawing/2014/main" id="{00155813-DED4-E2F1-D2E2-AD735F3E32D3}"/>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E8C323A7-2A36-288B-886A-B784ABCD7BA4}"/>
              </a:ext>
            </a:extLst>
          </p:cNvPr>
          <p:cNvSpPr>
            <a:spLocks noGrp="1"/>
          </p:cNvSpPr>
          <p:nvPr>
            <p:ph type="sldNum" sz="quarter" idx="12"/>
          </p:nvPr>
        </p:nvSpPr>
        <p:spPr/>
        <p:txBody>
          <a:bodyPr/>
          <a:lstStyle/>
          <a:p>
            <a:fld id="{83B75AE0-7FB8-480E-B107-FC414B5C4E16}" type="slidenum">
              <a:rPr lang="fr-BE" smtClean="0"/>
              <a:t>‹N°›</a:t>
            </a:fld>
            <a:endParaRPr lang="fr-BE"/>
          </a:p>
        </p:txBody>
      </p:sp>
    </p:spTree>
    <p:extLst>
      <p:ext uri="{BB962C8B-B14F-4D97-AF65-F5344CB8AC3E}">
        <p14:creationId xmlns:p14="http://schemas.microsoft.com/office/powerpoint/2010/main" val="2724773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05ABBC-85D0-0EB2-195F-A2C81C15772E}"/>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4509B3CC-9B35-3AC2-2DB2-47994BAE216C}"/>
              </a:ext>
            </a:extLst>
          </p:cNvPr>
          <p:cNvSpPr>
            <a:spLocks noGrp="1"/>
          </p:cNvSpPr>
          <p:nvPr>
            <p:ph type="dt" sz="half" idx="10"/>
          </p:nvPr>
        </p:nvSpPr>
        <p:spPr/>
        <p:txBody>
          <a:bodyPr/>
          <a:lstStyle/>
          <a:p>
            <a:fld id="{5E9C0357-68B0-4A41-971B-B32EE437B9FF}" type="datetimeFigureOut">
              <a:rPr lang="fr-BE" smtClean="0"/>
              <a:t>19-04-24</a:t>
            </a:fld>
            <a:endParaRPr lang="fr-BE"/>
          </a:p>
        </p:txBody>
      </p:sp>
      <p:sp>
        <p:nvSpPr>
          <p:cNvPr id="4" name="Espace réservé du pied de page 3">
            <a:extLst>
              <a:ext uri="{FF2B5EF4-FFF2-40B4-BE49-F238E27FC236}">
                <a16:creationId xmlns:a16="http://schemas.microsoft.com/office/drawing/2014/main" id="{C468AD51-009D-C0F0-9C61-602A45C7393B}"/>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D571A134-E2C1-17EE-AA12-94A7CC2F58D1}"/>
              </a:ext>
            </a:extLst>
          </p:cNvPr>
          <p:cNvSpPr>
            <a:spLocks noGrp="1"/>
          </p:cNvSpPr>
          <p:nvPr>
            <p:ph type="sldNum" sz="quarter" idx="12"/>
          </p:nvPr>
        </p:nvSpPr>
        <p:spPr/>
        <p:txBody>
          <a:bodyPr/>
          <a:lstStyle/>
          <a:p>
            <a:fld id="{83B75AE0-7FB8-480E-B107-FC414B5C4E16}" type="slidenum">
              <a:rPr lang="fr-BE" smtClean="0"/>
              <a:t>‹N°›</a:t>
            </a:fld>
            <a:endParaRPr lang="fr-BE"/>
          </a:p>
        </p:txBody>
      </p:sp>
    </p:spTree>
    <p:extLst>
      <p:ext uri="{BB962C8B-B14F-4D97-AF65-F5344CB8AC3E}">
        <p14:creationId xmlns:p14="http://schemas.microsoft.com/office/powerpoint/2010/main" val="124329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89A1C02-493E-43F8-1506-AB42D245049F}"/>
              </a:ext>
            </a:extLst>
          </p:cNvPr>
          <p:cNvSpPr>
            <a:spLocks noGrp="1"/>
          </p:cNvSpPr>
          <p:nvPr>
            <p:ph type="dt" sz="half" idx="10"/>
          </p:nvPr>
        </p:nvSpPr>
        <p:spPr/>
        <p:txBody>
          <a:bodyPr/>
          <a:lstStyle/>
          <a:p>
            <a:fld id="{5E9C0357-68B0-4A41-971B-B32EE437B9FF}" type="datetimeFigureOut">
              <a:rPr lang="fr-BE" smtClean="0"/>
              <a:t>19-04-24</a:t>
            </a:fld>
            <a:endParaRPr lang="fr-BE"/>
          </a:p>
        </p:txBody>
      </p:sp>
      <p:sp>
        <p:nvSpPr>
          <p:cNvPr id="3" name="Espace réservé du pied de page 2">
            <a:extLst>
              <a:ext uri="{FF2B5EF4-FFF2-40B4-BE49-F238E27FC236}">
                <a16:creationId xmlns:a16="http://schemas.microsoft.com/office/drawing/2014/main" id="{4959E2E7-2A60-7875-57A3-54E5720F9829}"/>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5FD7A9EB-84D7-4C21-359D-3431D3D1B486}"/>
              </a:ext>
            </a:extLst>
          </p:cNvPr>
          <p:cNvSpPr>
            <a:spLocks noGrp="1"/>
          </p:cNvSpPr>
          <p:nvPr>
            <p:ph type="sldNum" sz="quarter" idx="12"/>
          </p:nvPr>
        </p:nvSpPr>
        <p:spPr/>
        <p:txBody>
          <a:bodyPr/>
          <a:lstStyle/>
          <a:p>
            <a:fld id="{83B75AE0-7FB8-480E-B107-FC414B5C4E16}" type="slidenum">
              <a:rPr lang="fr-BE" smtClean="0"/>
              <a:t>‹N°›</a:t>
            </a:fld>
            <a:endParaRPr lang="fr-BE"/>
          </a:p>
        </p:txBody>
      </p:sp>
    </p:spTree>
    <p:extLst>
      <p:ext uri="{BB962C8B-B14F-4D97-AF65-F5344CB8AC3E}">
        <p14:creationId xmlns:p14="http://schemas.microsoft.com/office/powerpoint/2010/main" val="1536843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2E13CC-CBC0-1FA9-EC03-6210EB5C0A2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06E49F3A-B636-FDA3-B8A2-F097E02413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21B9A80E-086E-2D7F-6D74-7D9ED7729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7A21C62-AE7A-6FE9-8C81-B142C7D38048}"/>
              </a:ext>
            </a:extLst>
          </p:cNvPr>
          <p:cNvSpPr>
            <a:spLocks noGrp="1"/>
          </p:cNvSpPr>
          <p:nvPr>
            <p:ph type="dt" sz="half" idx="10"/>
          </p:nvPr>
        </p:nvSpPr>
        <p:spPr/>
        <p:txBody>
          <a:bodyPr/>
          <a:lstStyle/>
          <a:p>
            <a:fld id="{5E9C0357-68B0-4A41-971B-B32EE437B9FF}" type="datetimeFigureOut">
              <a:rPr lang="fr-BE" smtClean="0"/>
              <a:t>19-04-24</a:t>
            </a:fld>
            <a:endParaRPr lang="fr-BE"/>
          </a:p>
        </p:txBody>
      </p:sp>
      <p:sp>
        <p:nvSpPr>
          <p:cNvPr id="6" name="Espace réservé du pied de page 5">
            <a:extLst>
              <a:ext uri="{FF2B5EF4-FFF2-40B4-BE49-F238E27FC236}">
                <a16:creationId xmlns:a16="http://schemas.microsoft.com/office/drawing/2014/main" id="{E02F0F31-8F47-EB0A-0873-9C919E896520}"/>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AC3A4A68-EFE0-6AA5-4AB4-13BE1A0CEA1A}"/>
              </a:ext>
            </a:extLst>
          </p:cNvPr>
          <p:cNvSpPr>
            <a:spLocks noGrp="1"/>
          </p:cNvSpPr>
          <p:nvPr>
            <p:ph type="sldNum" sz="quarter" idx="12"/>
          </p:nvPr>
        </p:nvSpPr>
        <p:spPr/>
        <p:txBody>
          <a:bodyPr/>
          <a:lstStyle/>
          <a:p>
            <a:fld id="{83B75AE0-7FB8-480E-B107-FC414B5C4E16}" type="slidenum">
              <a:rPr lang="fr-BE" smtClean="0"/>
              <a:t>‹N°›</a:t>
            </a:fld>
            <a:endParaRPr lang="fr-BE"/>
          </a:p>
        </p:txBody>
      </p:sp>
    </p:spTree>
    <p:extLst>
      <p:ext uri="{BB962C8B-B14F-4D97-AF65-F5344CB8AC3E}">
        <p14:creationId xmlns:p14="http://schemas.microsoft.com/office/powerpoint/2010/main" val="2502037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96B0C8-9F6C-1F91-E789-7B2A1A216B9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747F2C91-5B46-BF27-88D2-AC6CC4BB9F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D2A31B9F-EB76-53D4-EC00-A351F5165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B3E1E01-8078-5E77-3FDF-EBB9B192CB81}"/>
              </a:ext>
            </a:extLst>
          </p:cNvPr>
          <p:cNvSpPr>
            <a:spLocks noGrp="1"/>
          </p:cNvSpPr>
          <p:nvPr>
            <p:ph type="dt" sz="half" idx="10"/>
          </p:nvPr>
        </p:nvSpPr>
        <p:spPr/>
        <p:txBody>
          <a:bodyPr/>
          <a:lstStyle/>
          <a:p>
            <a:fld id="{5E9C0357-68B0-4A41-971B-B32EE437B9FF}" type="datetimeFigureOut">
              <a:rPr lang="fr-BE" smtClean="0"/>
              <a:t>19-04-24</a:t>
            </a:fld>
            <a:endParaRPr lang="fr-BE"/>
          </a:p>
        </p:txBody>
      </p:sp>
      <p:sp>
        <p:nvSpPr>
          <p:cNvPr id="6" name="Espace réservé du pied de page 5">
            <a:extLst>
              <a:ext uri="{FF2B5EF4-FFF2-40B4-BE49-F238E27FC236}">
                <a16:creationId xmlns:a16="http://schemas.microsoft.com/office/drawing/2014/main" id="{820D87AB-951F-A750-0458-1C1FEE2AC745}"/>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E2E0C7C7-7151-DC72-7C16-41FCE615F736}"/>
              </a:ext>
            </a:extLst>
          </p:cNvPr>
          <p:cNvSpPr>
            <a:spLocks noGrp="1"/>
          </p:cNvSpPr>
          <p:nvPr>
            <p:ph type="sldNum" sz="quarter" idx="12"/>
          </p:nvPr>
        </p:nvSpPr>
        <p:spPr/>
        <p:txBody>
          <a:bodyPr/>
          <a:lstStyle/>
          <a:p>
            <a:fld id="{83B75AE0-7FB8-480E-B107-FC414B5C4E16}" type="slidenum">
              <a:rPr lang="fr-BE" smtClean="0"/>
              <a:t>‹N°›</a:t>
            </a:fld>
            <a:endParaRPr lang="fr-BE"/>
          </a:p>
        </p:txBody>
      </p:sp>
    </p:spTree>
    <p:extLst>
      <p:ext uri="{BB962C8B-B14F-4D97-AF65-F5344CB8AC3E}">
        <p14:creationId xmlns:p14="http://schemas.microsoft.com/office/powerpoint/2010/main" val="499732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257784A-C52D-EA75-206B-24496343A2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FD5A0FDB-7DE1-7D48-C2D6-3F3E338B74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9710294C-FA20-1E98-5510-A9E4932884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C0357-68B0-4A41-971B-B32EE437B9FF}" type="datetimeFigureOut">
              <a:rPr lang="fr-BE" smtClean="0"/>
              <a:t>19-04-24</a:t>
            </a:fld>
            <a:endParaRPr lang="fr-BE"/>
          </a:p>
        </p:txBody>
      </p:sp>
      <p:sp>
        <p:nvSpPr>
          <p:cNvPr id="5" name="Espace réservé du pied de page 4">
            <a:extLst>
              <a:ext uri="{FF2B5EF4-FFF2-40B4-BE49-F238E27FC236}">
                <a16:creationId xmlns:a16="http://schemas.microsoft.com/office/drawing/2014/main" id="{842DCA98-2245-C651-2268-150A6C1287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BF5DAEC9-11C8-B202-FB5F-D8BA04EC6A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75AE0-7FB8-480E-B107-FC414B5C4E16}" type="slidenum">
              <a:rPr lang="fr-BE" smtClean="0"/>
              <a:t>‹N°›</a:t>
            </a:fld>
            <a:endParaRPr lang="fr-BE"/>
          </a:p>
        </p:txBody>
      </p:sp>
    </p:spTree>
    <p:extLst>
      <p:ext uri="{BB962C8B-B14F-4D97-AF65-F5344CB8AC3E}">
        <p14:creationId xmlns:p14="http://schemas.microsoft.com/office/powerpoint/2010/main" val="1362611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hyperlink" Target="https://medium.com/des-pratiques-communales-inspirantes-en-mati%C3%A8re-d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perspective.brussels/fr/actualites/le-rapport-du-comite-scientifique-du-logement-est-disponible-en-ligne" TargetMode="Externa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hyperlink" Target="https://sohonet.b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A4324719-6274-B464-4543-28AC1DA2C410}"/>
              </a:ext>
            </a:extLst>
          </p:cNvPr>
          <p:cNvSpPr>
            <a:spLocks noGrp="1"/>
          </p:cNvSpPr>
          <p:nvPr>
            <p:ph type="subTitle" idx="1"/>
          </p:nvPr>
        </p:nvSpPr>
        <p:spPr/>
        <p:txBody>
          <a:bodyPr/>
          <a:lstStyle/>
          <a:p>
            <a:endParaRPr lang="fr-BE" dirty="0"/>
          </a:p>
        </p:txBody>
      </p:sp>
      <p:pic>
        <p:nvPicPr>
          <p:cNvPr id="7" name="Image 6">
            <a:extLst>
              <a:ext uri="{FF2B5EF4-FFF2-40B4-BE49-F238E27FC236}">
                <a16:creationId xmlns:a16="http://schemas.microsoft.com/office/drawing/2014/main" id="{068E7B99-823E-179A-E05F-EA452BF1BFBC}"/>
              </a:ext>
            </a:extLst>
          </p:cNvPr>
          <p:cNvPicPr>
            <a:picLocks noChangeAspect="1"/>
          </p:cNvPicPr>
          <p:nvPr/>
        </p:nvPicPr>
        <p:blipFill>
          <a:blip r:embed="rId2"/>
          <a:stretch>
            <a:fillRect/>
          </a:stretch>
        </p:blipFill>
        <p:spPr>
          <a:xfrm>
            <a:off x="660768" y="2628177"/>
            <a:ext cx="10382784" cy="3410125"/>
          </a:xfrm>
          <a:prstGeom prst="rect">
            <a:avLst/>
          </a:prstGeom>
        </p:spPr>
      </p:pic>
      <p:pic>
        <p:nvPicPr>
          <p:cNvPr id="9" name="Image 8">
            <a:extLst>
              <a:ext uri="{FF2B5EF4-FFF2-40B4-BE49-F238E27FC236}">
                <a16:creationId xmlns:a16="http://schemas.microsoft.com/office/drawing/2014/main" id="{7A24C6E0-CE81-9FE5-58FC-CA5C31D8D660}"/>
              </a:ext>
            </a:extLst>
          </p:cNvPr>
          <p:cNvPicPr>
            <a:picLocks noChangeAspect="1"/>
          </p:cNvPicPr>
          <p:nvPr/>
        </p:nvPicPr>
        <p:blipFill>
          <a:blip r:embed="rId3"/>
          <a:stretch>
            <a:fillRect/>
          </a:stretch>
        </p:blipFill>
        <p:spPr>
          <a:xfrm>
            <a:off x="660768" y="949291"/>
            <a:ext cx="8598342" cy="1301817"/>
          </a:xfrm>
          <a:prstGeom prst="rect">
            <a:avLst/>
          </a:prstGeom>
        </p:spPr>
      </p:pic>
      <p:sp>
        <p:nvSpPr>
          <p:cNvPr id="11" name="Espace réservé du pied de page 10">
            <a:extLst>
              <a:ext uri="{FF2B5EF4-FFF2-40B4-BE49-F238E27FC236}">
                <a16:creationId xmlns:a16="http://schemas.microsoft.com/office/drawing/2014/main" id="{D5D07327-7ADB-8C39-61C3-501CBF12D442}"/>
              </a:ext>
            </a:extLst>
          </p:cNvPr>
          <p:cNvSpPr>
            <a:spLocks noGrp="1"/>
          </p:cNvSpPr>
          <p:nvPr>
            <p:ph type="ftr" sz="quarter" idx="11"/>
          </p:nvPr>
        </p:nvSpPr>
        <p:spPr/>
        <p:txBody>
          <a:bodyPr/>
          <a:lstStyle/>
          <a:p>
            <a:r>
              <a:rPr lang="fr-BE"/>
              <a:t>17 04 2024 - La Tricoterie</a:t>
            </a:r>
          </a:p>
        </p:txBody>
      </p:sp>
    </p:spTree>
    <p:extLst>
      <p:ext uri="{BB962C8B-B14F-4D97-AF65-F5344CB8AC3E}">
        <p14:creationId xmlns:p14="http://schemas.microsoft.com/office/powerpoint/2010/main" val="3308416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63D88-1369-C5FF-1F73-79DC7D0F68C2}"/>
            </a:ext>
          </a:extLst>
        </p:cNvPr>
        <p:cNvGrpSpPr/>
        <p:nvPr/>
      </p:nvGrpSpPr>
      <p:grpSpPr>
        <a:xfrm>
          <a:off x="0" y="0"/>
          <a:ext cx="0" cy="0"/>
          <a:chOff x="0" y="0"/>
          <a:chExt cx="0" cy="0"/>
        </a:xfrm>
      </p:grpSpPr>
      <p:sp>
        <p:nvSpPr>
          <p:cNvPr id="11" name="Espace réservé du pied de page 10">
            <a:extLst>
              <a:ext uri="{FF2B5EF4-FFF2-40B4-BE49-F238E27FC236}">
                <a16:creationId xmlns:a16="http://schemas.microsoft.com/office/drawing/2014/main" id="{21980A0D-1CF7-8867-4E7D-C5C12188B0C2}"/>
              </a:ext>
            </a:extLst>
          </p:cNvPr>
          <p:cNvSpPr>
            <a:spLocks noGrp="1"/>
          </p:cNvSpPr>
          <p:nvPr>
            <p:ph type="ftr" sz="quarter" idx="11"/>
          </p:nvPr>
        </p:nvSpPr>
        <p:spPr/>
        <p:txBody>
          <a:bodyPr/>
          <a:lstStyle/>
          <a:p>
            <a:r>
              <a:rPr lang="fr-BE"/>
              <a:t>17 04 2024 - La Tricoterie</a:t>
            </a:r>
          </a:p>
        </p:txBody>
      </p:sp>
      <p:pic>
        <p:nvPicPr>
          <p:cNvPr id="4" name="Image 3">
            <a:extLst>
              <a:ext uri="{FF2B5EF4-FFF2-40B4-BE49-F238E27FC236}">
                <a16:creationId xmlns:a16="http://schemas.microsoft.com/office/drawing/2014/main" id="{69354487-2FED-4A7C-9C88-EB035E933415}"/>
              </a:ext>
            </a:extLst>
          </p:cNvPr>
          <p:cNvPicPr>
            <a:picLocks noChangeAspect="1"/>
          </p:cNvPicPr>
          <p:nvPr/>
        </p:nvPicPr>
        <p:blipFill>
          <a:blip r:embed="rId2"/>
          <a:stretch>
            <a:fillRect/>
          </a:stretch>
        </p:blipFill>
        <p:spPr>
          <a:xfrm>
            <a:off x="183952" y="6003907"/>
            <a:ext cx="3854648" cy="704886"/>
          </a:xfrm>
          <a:prstGeom prst="rect">
            <a:avLst/>
          </a:prstGeom>
        </p:spPr>
      </p:pic>
      <p:sp>
        <p:nvSpPr>
          <p:cNvPr id="2" name="Sous-titre 2">
            <a:extLst>
              <a:ext uri="{FF2B5EF4-FFF2-40B4-BE49-F238E27FC236}">
                <a16:creationId xmlns:a16="http://schemas.microsoft.com/office/drawing/2014/main" id="{3265FD55-DD91-1D21-053C-32DC9F8613A1}"/>
              </a:ext>
            </a:extLst>
          </p:cNvPr>
          <p:cNvSpPr>
            <a:spLocks noGrp="1"/>
          </p:cNvSpPr>
          <p:nvPr>
            <p:ph type="subTitle" idx="1"/>
          </p:nvPr>
        </p:nvSpPr>
        <p:spPr>
          <a:xfrm>
            <a:off x="183951" y="277880"/>
            <a:ext cx="10148887" cy="470553"/>
          </a:xfrm>
        </p:spPr>
        <p:txBody>
          <a:bodyPr>
            <a:noAutofit/>
          </a:bodyPr>
          <a:lstStyle/>
          <a:p>
            <a:pPr algn="l"/>
            <a:r>
              <a:rPr lang="fr-BE" sz="2800" b="1" dirty="0">
                <a:solidFill>
                  <a:schemeClr val="accent1">
                    <a:lumMod val="75000"/>
                  </a:schemeClr>
                </a:solidFill>
              </a:rPr>
              <a:t>Méthodologie et plus-value de la </a:t>
            </a:r>
          </a:p>
          <a:p>
            <a:pPr algn="l"/>
            <a:r>
              <a:rPr lang="fr-BE" b="1" dirty="0">
                <a:solidFill>
                  <a:schemeClr val="accent1">
                    <a:lumMod val="75000"/>
                  </a:schemeClr>
                </a:solidFill>
              </a:rPr>
              <a:t>Ecosystème des parties prenantes à coordonner : services communaux, administrations régionales, pouvoirs politiques, services IT, RGPD, etc…</a:t>
            </a:r>
          </a:p>
        </p:txBody>
      </p:sp>
      <p:pic>
        <p:nvPicPr>
          <p:cNvPr id="5" name="Image 4">
            <a:extLst>
              <a:ext uri="{FF2B5EF4-FFF2-40B4-BE49-F238E27FC236}">
                <a16:creationId xmlns:a16="http://schemas.microsoft.com/office/drawing/2014/main" id="{8697FEA2-C594-138D-8561-4DC690D855E6}"/>
              </a:ext>
            </a:extLst>
          </p:cNvPr>
          <p:cNvPicPr>
            <a:picLocks noChangeAspect="1"/>
          </p:cNvPicPr>
          <p:nvPr/>
        </p:nvPicPr>
        <p:blipFill>
          <a:blip r:embed="rId3"/>
          <a:stretch>
            <a:fillRect/>
          </a:stretch>
        </p:blipFill>
        <p:spPr>
          <a:xfrm>
            <a:off x="5258395" y="26873"/>
            <a:ext cx="2381448" cy="715219"/>
          </a:xfrm>
          <a:prstGeom prst="rect">
            <a:avLst/>
          </a:prstGeom>
        </p:spPr>
      </p:pic>
      <p:pic>
        <p:nvPicPr>
          <p:cNvPr id="6" name="Image 5">
            <a:extLst>
              <a:ext uri="{FF2B5EF4-FFF2-40B4-BE49-F238E27FC236}">
                <a16:creationId xmlns:a16="http://schemas.microsoft.com/office/drawing/2014/main" id="{02364BCC-D980-571C-7EDF-6BC4BAA3ACC3}"/>
              </a:ext>
            </a:extLst>
          </p:cNvPr>
          <p:cNvPicPr>
            <a:picLocks noChangeAspect="1"/>
          </p:cNvPicPr>
          <p:nvPr/>
        </p:nvPicPr>
        <p:blipFill>
          <a:blip r:embed="rId4"/>
          <a:stretch>
            <a:fillRect/>
          </a:stretch>
        </p:blipFill>
        <p:spPr>
          <a:xfrm>
            <a:off x="904240" y="1549385"/>
            <a:ext cx="9677373" cy="4630743"/>
          </a:xfrm>
          <a:prstGeom prst="rect">
            <a:avLst/>
          </a:prstGeom>
        </p:spPr>
      </p:pic>
    </p:spTree>
    <p:extLst>
      <p:ext uri="{BB962C8B-B14F-4D97-AF65-F5344CB8AC3E}">
        <p14:creationId xmlns:p14="http://schemas.microsoft.com/office/powerpoint/2010/main" val="2922206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25E77-7C3D-1349-71BF-6D3F8EE1D88B}"/>
            </a:ext>
          </a:extLst>
        </p:cNvPr>
        <p:cNvGrpSpPr/>
        <p:nvPr/>
      </p:nvGrpSpPr>
      <p:grpSpPr>
        <a:xfrm>
          <a:off x="0" y="0"/>
          <a:ext cx="0" cy="0"/>
          <a:chOff x="0" y="0"/>
          <a:chExt cx="0" cy="0"/>
        </a:xfrm>
      </p:grpSpPr>
      <p:sp>
        <p:nvSpPr>
          <p:cNvPr id="3" name="Sous-titre 2">
            <a:extLst>
              <a:ext uri="{FF2B5EF4-FFF2-40B4-BE49-F238E27FC236}">
                <a16:creationId xmlns:a16="http://schemas.microsoft.com/office/drawing/2014/main" id="{8E8C823B-226E-2128-8599-EB90076CBE9A}"/>
              </a:ext>
            </a:extLst>
          </p:cNvPr>
          <p:cNvSpPr>
            <a:spLocks noGrp="1"/>
          </p:cNvSpPr>
          <p:nvPr>
            <p:ph type="subTitle" idx="1"/>
          </p:nvPr>
        </p:nvSpPr>
        <p:spPr>
          <a:xfrm>
            <a:off x="426720" y="317623"/>
            <a:ext cx="10149840" cy="788578"/>
          </a:xfrm>
        </p:spPr>
        <p:txBody>
          <a:bodyPr>
            <a:noAutofit/>
          </a:bodyPr>
          <a:lstStyle/>
          <a:p>
            <a:pPr algn="l"/>
            <a:r>
              <a:rPr lang="fr-BE" sz="3600" b="1" dirty="0">
                <a:solidFill>
                  <a:schemeClr val="accent1">
                    <a:lumMod val="75000"/>
                  </a:schemeClr>
                </a:solidFill>
              </a:rPr>
              <a:t>Bilan/enseignements du PUL</a:t>
            </a:r>
          </a:p>
        </p:txBody>
      </p:sp>
      <p:sp>
        <p:nvSpPr>
          <p:cNvPr id="11" name="Espace réservé du pied de page 10">
            <a:extLst>
              <a:ext uri="{FF2B5EF4-FFF2-40B4-BE49-F238E27FC236}">
                <a16:creationId xmlns:a16="http://schemas.microsoft.com/office/drawing/2014/main" id="{30EB9465-1A57-3F75-6AD1-E0D248A8B86D}"/>
              </a:ext>
            </a:extLst>
          </p:cNvPr>
          <p:cNvSpPr>
            <a:spLocks noGrp="1"/>
          </p:cNvSpPr>
          <p:nvPr>
            <p:ph type="ftr" sz="quarter" idx="11"/>
          </p:nvPr>
        </p:nvSpPr>
        <p:spPr/>
        <p:txBody>
          <a:bodyPr/>
          <a:lstStyle/>
          <a:p>
            <a:r>
              <a:rPr lang="fr-BE"/>
              <a:t>17 04 2024 - La Tricoterie</a:t>
            </a:r>
          </a:p>
        </p:txBody>
      </p:sp>
      <p:pic>
        <p:nvPicPr>
          <p:cNvPr id="4" name="Image 3">
            <a:extLst>
              <a:ext uri="{FF2B5EF4-FFF2-40B4-BE49-F238E27FC236}">
                <a16:creationId xmlns:a16="http://schemas.microsoft.com/office/drawing/2014/main" id="{E237A6FD-E965-B6A5-D385-71A6F84B4B44}"/>
              </a:ext>
            </a:extLst>
          </p:cNvPr>
          <p:cNvPicPr>
            <a:picLocks noChangeAspect="1"/>
          </p:cNvPicPr>
          <p:nvPr/>
        </p:nvPicPr>
        <p:blipFill>
          <a:blip r:embed="rId2"/>
          <a:stretch>
            <a:fillRect/>
          </a:stretch>
        </p:blipFill>
        <p:spPr>
          <a:xfrm>
            <a:off x="183952" y="6003907"/>
            <a:ext cx="3854648" cy="704886"/>
          </a:xfrm>
          <a:prstGeom prst="rect">
            <a:avLst/>
          </a:prstGeom>
        </p:spPr>
      </p:pic>
      <p:pic>
        <p:nvPicPr>
          <p:cNvPr id="2" name="Image 1">
            <a:extLst>
              <a:ext uri="{FF2B5EF4-FFF2-40B4-BE49-F238E27FC236}">
                <a16:creationId xmlns:a16="http://schemas.microsoft.com/office/drawing/2014/main" id="{FE2DE344-3DA2-C7B0-42A9-973FBA477694}"/>
              </a:ext>
            </a:extLst>
          </p:cNvPr>
          <p:cNvPicPr>
            <a:picLocks noChangeAspect="1"/>
          </p:cNvPicPr>
          <p:nvPr/>
        </p:nvPicPr>
        <p:blipFill>
          <a:blip r:embed="rId3"/>
          <a:stretch>
            <a:fillRect/>
          </a:stretch>
        </p:blipFill>
        <p:spPr>
          <a:xfrm>
            <a:off x="426720" y="818573"/>
            <a:ext cx="3675332" cy="2295447"/>
          </a:xfrm>
          <a:prstGeom prst="rect">
            <a:avLst/>
          </a:prstGeom>
        </p:spPr>
      </p:pic>
      <p:sp>
        <p:nvSpPr>
          <p:cNvPr id="6" name="ZoneTexte 5">
            <a:extLst>
              <a:ext uri="{FF2B5EF4-FFF2-40B4-BE49-F238E27FC236}">
                <a16:creationId xmlns:a16="http://schemas.microsoft.com/office/drawing/2014/main" id="{13A294FA-4773-73BB-ABB9-A227AD9C8CE4}"/>
              </a:ext>
            </a:extLst>
          </p:cNvPr>
          <p:cNvSpPr txBox="1"/>
          <p:nvPr/>
        </p:nvSpPr>
        <p:spPr>
          <a:xfrm>
            <a:off x="4076700" y="950635"/>
            <a:ext cx="8115300" cy="2585323"/>
          </a:xfrm>
          <a:prstGeom prst="rect">
            <a:avLst/>
          </a:prstGeom>
          <a:noFill/>
        </p:spPr>
        <p:txBody>
          <a:bodyPr wrap="square">
            <a:spAutoFit/>
          </a:bodyPr>
          <a:lstStyle/>
          <a:p>
            <a:r>
              <a:rPr lang="fr-FR" dirty="0"/>
              <a:t>A permis de repenser de façon plus </a:t>
            </a:r>
            <a:r>
              <a:rPr lang="fr-FR" b="1" dirty="0">
                <a:solidFill>
                  <a:srgbClr val="FF0000"/>
                </a:solidFill>
              </a:rPr>
              <a:t>transversale</a:t>
            </a:r>
            <a:r>
              <a:rPr lang="fr-FR" dirty="0"/>
              <a:t> et cohérente les actions du Gouvernement en matière de logement </a:t>
            </a:r>
          </a:p>
          <a:p>
            <a:endParaRPr lang="fr-FR" dirty="0"/>
          </a:p>
          <a:p>
            <a:r>
              <a:rPr lang="fr-BE" dirty="0"/>
              <a:t>A renforcé l’efficacité, la cohérence et la légitimité de l’action publique, en mobilisant les ressources, les compétences et les savoirs de différents acteurs publics</a:t>
            </a:r>
          </a:p>
          <a:p>
            <a:pPr marL="285750" indent="-285750">
              <a:buFont typeface="Wingdings" panose="05000000000000000000" pitchFamily="2" charset="2"/>
              <a:buChar char="Ø"/>
            </a:pPr>
            <a:r>
              <a:rPr lang="fr-BE" sz="1800" dirty="0"/>
              <a:t>répondre aux enjeux complexes et interdépendants de l’écosystème logement</a:t>
            </a:r>
          </a:p>
          <a:p>
            <a:pPr marL="285750" indent="-285750">
              <a:buFont typeface="Wingdings" panose="05000000000000000000" pitchFamily="2" charset="2"/>
              <a:buChar char="Ø"/>
            </a:pPr>
            <a:r>
              <a:rPr lang="fr-BE" sz="1800" dirty="0"/>
              <a:t> coordonner, coopérer, collaborer entre administrations</a:t>
            </a:r>
          </a:p>
          <a:p>
            <a:pPr marL="285750" indent="-285750">
              <a:buFont typeface="Wingdings" panose="05000000000000000000" pitchFamily="2" charset="2"/>
              <a:buChar char="Ø"/>
            </a:pPr>
            <a:r>
              <a:rPr lang="fr-BE" dirty="0"/>
              <a:t>assurer un suivi budgétaire et des objectifs en temps réel = </a:t>
            </a:r>
            <a:r>
              <a:rPr lang="fr-BE" sz="1800" dirty="0"/>
              <a:t> réorienter si nécessaire</a:t>
            </a:r>
            <a:endParaRPr lang="fr-BE" dirty="0"/>
          </a:p>
        </p:txBody>
      </p:sp>
      <p:pic>
        <p:nvPicPr>
          <p:cNvPr id="7" name="Image 6">
            <a:extLst>
              <a:ext uri="{FF2B5EF4-FFF2-40B4-BE49-F238E27FC236}">
                <a16:creationId xmlns:a16="http://schemas.microsoft.com/office/drawing/2014/main" id="{E257D7ED-4FA4-D92F-14FB-0E5BB0A4F7D5}"/>
              </a:ext>
            </a:extLst>
          </p:cNvPr>
          <p:cNvPicPr>
            <a:picLocks noChangeAspect="1"/>
          </p:cNvPicPr>
          <p:nvPr/>
        </p:nvPicPr>
        <p:blipFill>
          <a:blip r:embed="rId4"/>
          <a:stretch>
            <a:fillRect/>
          </a:stretch>
        </p:blipFill>
        <p:spPr>
          <a:xfrm>
            <a:off x="7871460" y="3599633"/>
            <a:ext cx="3832613" cy="2695681"/>
          </a:xfrm>
          <a:prstGeom prst="rect">
            <a:avLst/>
          </a:prstGeom>
        </p:spPr>
      </p:pic>
      <p:sp>
        <p:nvSpPr>
          <p:cNvPr id="8" name="ZoneTexte 7">
            <a:extLst>
              <a:ext uri="{FF2B5EF4-FFF2-40B4-BE49-F238E27FC236}">
                <a16:creationId xmlns:a16="http://schemas.microsoft.com/office/drawing/2014/main" id="{B4BEDD7F-4725-A514-16F3-C8A835BF3E26}"/>
              </a:ext>
            </a:extLst>
          </p:cNvPr>
          <p:cNvSpPr txBox="1"/>
          <p:nvPr/>
        </p:nvSpPr>
        <p:spPr>
          <a:xfrm>
            <a:off x="71120" y="3525520"/>
            <a:ext cx="6715760" cy="2492990"/>
          </a:xfrm>
          <a:prstGeom prst="rect">
            <a:avLst/>
          </a:prstGeom>
          <a:noFill/>
        </p:spPr>
        <p:txBody>
          <a:bodyPr wrap="square" rtlCol="0">
            <a:spAutoFit/>
          </a:bodyPr>
          <a:lstStyle/>
          <a:p>
            <a:pPr>
              <a:spcBef>
                <a:spcPts val="900"/>
              </a:spcBef>
            </a:pPr>
            <a:r>
              <a:rPr lang="fr-BE" dirty="0"/>
              <a:t>Eléments clés de réussite </a:t>
            </a:r>
          </a:p>
          <a:p>
            <a:pPr lvl="1">
              <a:spcBef>
                <a:spcPts val="900"/>
              </a:spcBef>
              <a:buFont typeface="Wingdings" panose="05000000000000000000" pitchFamily="2" charset="2"/>
              <a:buChar char="è"/>
            </a:pPr>
            <a:r>
              <a:rPr lang="fr-BE" dirty="0"/>
              <a:t>créer des réseaux d’acteurs publics et de leadership transversal </a:t>
            </a:r>
          </a:p>
          <a:p>
            <a:pPr lvl="1">
              <a:spcBef>
                <a:spcPts val="900"/>
              </a:spcBef>
              <a:buFont typeface="Wingdings" panose="05000000000000000000" pitchFamily="2" charset="2"/>
              <a:buChar char="è"/>
            </a:pPr>
            <a:r>
              <a:rPr lang="fr-BE" dirty="0"/>
              <a:t>créer des lieux d’échanges de bonnes pratiques</a:t>
            </a:r>
          </a:p>
          <a:p>
            <a:pPr lvl="1">
              <a:spcBef>
                <a:spcPts val="900"/>
              </a:spcBef>
              <a:buFont typeface="Wingdings" panose="05000000000000000000" pitchFamily="2" charset="2"/>
              <a:buChar char="è"/>
            </a:pPr>
            <a:r>
              <a:rPr lang="fr-BE" dirty="0"/>
              <a:t>instaurer un climat de confiance et de collaboration entre opérateurs</a:t>
            </a:r>
          </a:p>
          <a:p>
            <a:pPr lvl="1">
              <a:spcBef>
                <a:spcPts val="900"/>
              </a:spcBef>
              <a:buFont typeface="Wingdings" panose="05000000000000000000" pitchFamily="2" charset="2"/>
              <a:buChar char="è"/>
            </a:pPr>
            <a:r>
              <a:rPr lang="fr-BE" dirty="0"/>
              <a:t>prévoir les RH nécessaires à faciliter, faire vivre le réseau </a:t>
            </a:r>
          </a:p>
        </p:txBody>
      </p:sp>
    </p:spTree>
    <p:extLst>
      <p:ext uri="{BB962C8B-B14F-4D97-AF65-F5344CB8AC3E}">
        <p14:creationId xmlns:p14="http://schemas.microsoft.com/office/powerpoint/2010/main" val="3748181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0A4ED-E6CA-FD4B-5A95-91E52B3B239C}"/>
            </a:ext>
          </a:extLst>
        </p:cNvPr>
        <p:cNvGrpSpPr/>
        <p:nvPr/>
      </p:nvGrpSpPr>
      <p:grpSpPr>
        <a:xfrm>
          <a:off x="0" y="0"/>
          <a:ext cx="0" cy="0"/>
          <a:chOff x="0" y="0"/>
          <a:chExt cx="0" cy="0"/>
        </a:xfrm>
      </p:grpSpPr>
      <p:sp>
        <p:nvSpPr>
          <p:cNvPr id="3" name="Sous-titre 2">
            <a:extLst>
              <a:ext uri="{FF2B5EF4-FFF2-40B4-BE49-F238E27FC236}">
                <a16:creationId xmlns:a16="http://schemas.microsoft.com/office/drawing/2014/main" id="{BC56F416-1306-24C6-744C-A522885EE053}"/>
              </a:ext>
            </a:extLst>
          </p:cNvPr>
          <p:cNvSpPr>
            <a:spLocks noGrp="1"/>
          </p:cNvSpPr>
          <p:nvPr>
            <p:ph type="subTitle" idx="1"/>
          </p:nvPr>
        </p:nvSpPr>
        <p:spPr>
          <a:xfrm>
            <a:off x="183952" y="244054"/>
            <a:ext cx="10149840" cy="1655762"/>
          </a:xfrm>
        </p:spPr>
        <p:txBody>
          <a:bodyPr>
            <a:noAutofit/>
          </a:bodyPr>
          <a:lstStyle/>
          <a:p>
            <a:pPr algn="l"/>
            <a:r>
              <a:rPr lang="fr-BE" sz="3600" b="1" dirty="0">
                <a:solidFill>
                  <a:schemeClr val="accent1">
                    <a:lumMod val="75000"/>
                  </a:schemeClr>
                </a:solidFill>
              </a:rPr>
              <a:t>4 actions phares du PUL (choix subjectif)</a:t>
            </a:r>
          </a:p>
          <a:p>
            <a:pPr algn="l"/>
            <a:r>
              <a:rPr lang="fr-BE" sz="2000" b="1" dirty="0">
                <a:solidFill>
                  <a:schemeClr val="accent1">
                    <a:lumMod val="75000"/>
                  </a:schemeClr>
                </a:solidFill>
              </a:rPr>
              <a:t>1. L’allocation loyer</a:t>
            </a:r>
          </a:p>
          <a:p>
            <a:pPr algn="l">
              <a:spcBef>
                <a:spcPts val="600"/>
              </a:spcBef>
            </a:pPr>
            <a:r>
              <a:rPr lang="fr-BE" sz="1600" b="1" dirty="0">
                <a:solidFill>
                  <a:schemeClr val="tx1">
                    <a:lumMod val="50000"/>
                    <a:lumOff val="50000"/>
                  </a:schemeClr>
                </a:solidFill>
              </a:rPr>
              <a:t>12.580 ménages aidés depuis octobre 2021. Dont 30% de familles monoparentales</a:t>
            </a:r>
          </a:p>
          <a:p>
            <a:pPr algn="l">
              <a:spcBef>
                <a:spcPts val="600"/>
              </a:spcBef>
            </a:pPr>
            <a:r>
              <a:rPr lang="fr-BE" sz="1600" b="1" dirty="0">
                <a:solidFill>
                  <a:schemeClr val="accent1">
                    <a:lumMod val="75000"/>
                  </a:schemeClr>
                </a:solidFill>
              </a:rPr>
              <a:t>= une aide financière concrète et très accessible pour ceux qui en ont besoin</a:t>
            </a:r>
          </a:p>
          <a:p>
            <a:pPr algn="l">
              <a:spcBef>
                <a:spcPts val="600"/>
              </a:spcBef>
            </a:pPr>
            <a:endParaRPr lang="fr-BE" sz="1800" b="1" dirty="0">
              <a:solidFill>
                <a:schemeClr val="tx1">
                  <a:lumMod val="50000"/>
                  <a:lumOff val="50000"/>
                </a:schemeClr>
              </a:solidFill>
            </a:endParaRPr>
          </a:p>
          <a:p>
            <a:pPr algn="l">
              <a:spcBef>
                <a:spcPts val="600"/>
              </a:spcBef>
            </a:pPr>
            <a:r>
              <a:rPr lang="fr-BE" sz="2000" b="1" dirty="0">
                <a:solidFill>
                  <a:schemeClr val="accent1">
                    <a:lumMod val="75000"/>
                  </a:schemeClr>
                </a:solidFill>
              </a:rPr>
              <a:t>2. La réforme de la procédure d’expulsion</a:t>
            </a:r>
          </a:p>
          <a:p>
            <a:pPr algn="l">
              <a:spcBef>
                <a:spcPts val="0"/>
              </a:spcBef>
            </a:pPr>
            <a:r>
              <a:rPr lang="fr-FR" sz="1600" b="1" i="0"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Un moratoire hivernal généralisé sur l’ensemble des logements (publics </a:t>
            </a:r>
          </a:p>
          <a:p>
            <a:pPr algn="l">
              <a:spcBef>
                <a:spcPts val="0"/>
              </a:spcBef>
            </a:pPr>
            <a:r>
              <a:rPr lang="fr-FR" sz="1600" b="1" i="0"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et privés) de la Région bruxelloise entre le 1er novembre et le 15 mars </a:t>
            </a:r>
          </a:p>
          <a:p>
            <a:pPr algn="l">
              <a:spcBef>
                <a:spcPts val="0"/>
              </a:spcBef>
            </a:pPr>
            <a:r>
              <a:rPr lang="fr-FR" sz="1600" b="1" i="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le pied dans la porte pour le Droit au Logement</a:t>
            </a:r>
          </a:p>
          <a:p>
            <a:pPr algn="l">
              <a:spcBef>
                <a:spcPts val="0"/>
              </a:spcBef>
            </a:pPr>
            <a:endParaRPr lang="fr-FR" sz="1600" b="1"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endParaRPr>
          </a:p>
          <a:p>
            <a:pPr algn="l">
              <a:spcBef>
                <a:spcPts val="600"/>
              </a:spcBef>
            </a:pPr>
            <a:r>
              <a:rPr lang="fr-FR" sz="20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3. Le conventionnement des logements</a:t>
            </a:r>
            <a:endParaRPr lang="fr-BE" sz="20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Espace réservé du pied de page 10">
            <a:extLst>
              <a:ext uri="{FF2B5EF4-FFF2-40B4-BE49-F238E27FC236}">
                <a16:creationId xmlns:a16="http://schemas.microsoft.com/office/drawing/2014/main" id="{4F2BA98F-A3AA-B7D0-75ED-96C26F5EC8AB}"/>
              </a:ext>
            </a:extLst>
          </p:cNvPr>
          <p:cNvSpPr>
            <a:spLocks noGrp="1"/>
          </p:cNvSpPr>
          <p:nvPr>
            <p:ph type="ftr" sz="quarter" idx="11"/>
          </p:nvPr>
        </p:nvSpPr>
        <p:spPr/>
        <p:txBody>
          <a:bodyPr/>
          <a:lstStyle/>
          <a:p>
            <a:r>
              <a:rPr lang="fr-BE"/>
              <a:t>17 04 2024 - La Tricoterie</a:t>
            </a:r>
          </a:p>
        </p:txBody>
      </p:sp>
      <p:pic>
        <p:nvPicPr>
          <p:cNvPr id="4" name="Image 3">
            <a:extLst>
              <a:ext uri="{FF2B5EF4-FFF2-40B4-BE49-F238E27FC236}">
                <a16:creationId xmlns:a16="http://schemas.microsoft.com/office/drawing/2014/main" id="{D42D846F-DF26-40BF-CF3B-7799D402683F}"/>
              </a:ext>
            </a:extLst>
          </p:cNvPr>
          <p:cNvPicPr>
            <a:picLocks noChangeAspect="1"/>
          </p:cNvPicPr>
          <p:nvPr/>
        </p:nvPicPr>
        <p:blipFill>
          <a:blip r:embed="rId2"/>
          <a:stretch>
            <a:fillRect/>
          </a:stretch>
        </p:blipFill>
        <p:spPr>
          <a:xfrm>
            <a:off x="183952" y="6003907"/>
            <a:ext cx="3854648" cy="704886"/>
          </a:xfrm>
          <a:prstGeom prst="rect">
            <a:avLst/>
          </a:prstGeom>
        </p:spPr>
      </p:pic>
      <p:pic>
        <p:nvPicPr>
          <p:cNvPr id="9" name="Image 8">
            <a:extLst>
              <a:ext uri="{FF2B5EF4-FFF2-40B4-BE49-F238E27FC236}">
                <a16:creationId xmlns:a16="http://schemas.microsoft.com/office/drawing/2014/main" id="{F5116345-828D-AEC4-78B5-89BB0D889D6E}"/>
              </a:ext>
            </a:extLst>
          </p:cNvPr>
          <p:cNvPicPr>
            <a:picLocks noChangeAspect="1"/>
          </p:cNvPicPr>
          <p:nvPr/>
        </p:nvPicPr>
        <p:blipFill>
          <a:blip r:embed="rId3"/>
          <a:stretch>
            <a:fillRect/>
          </a:stretch>
        </p:blipFill>
        <p:spPr>
          <a:xfrm>
            <a:off x="9206024" y="619117"/>
            <a:ext cx="2866209" cy="1655762"/>
          </a:xfrm>
          <a:prstGeom prst="rect">
            <a:avLst/>
          </a:prstGeom>
        </p:spPr>
      </p:pic>
      <p:pic>
        <p:nvPicPr>
          <p:cNvPr id="12" name="Image 11">
            <a:extLst>
              <a:ext uri="{FF2B5EF4-FFF2-40B4-BE49-F238E27FC236}">
                <a16:creationId xmlns:a16="http://schemas.microsoft.com/office/drawing/2014/main" id="{BFD3649A-B3D8-716C-AEFF-3AACAE0A04C9}"/>
              </a:ext>
            </a:extLst>
          </p:cNvPr>
          <p:cNvPicPr>
            <a:picLocks noChangeAspect="1"/>
          </p:cNvPicPr>
          <p:nvPr/>
        </p:nvPicPr>
        <p:blipFill rotWithShape="1">
          <a:blip r:embed="rId4"/>
          <a:srcRect b="25002"/>
          <a:stretch/>
        </p:blipFill>
        <p:spPr>
          <a:xfrm>
            <a:off x="7100160" y="1769288"/>
            <a:ext cx="1769520" cy="1800242"/>
          </a:xfrm>
          <a:prstGeom prst="rect">
            <a:avLst/>
          </a:prstGeom>
        </p:spPr>
      </p:pic>
      <p:sp>
        <p:nvSpPr>
          <p:cNvPr id="14" name="ZoneTexte 13">
            <a:extLst>
              <a:ext uri="{FF2B5EF4-FFF2-40B4-BE49-F238E27FC236}">
                <a16:creationId xmlns:a16="http://schemas.microsoft.com/office/drawing/2014/main" id="{C6A3C763-3524-4643-ABFC-E14C06DB8619}"/>
              </a:ext>
            </a:extLst>
          </p:cNvPr>
          <p:cNvSpPr txBox="1"/>
          <p:nvPr/>
        </p:nvSpPr>
        <p:spPr>
          <a:xfrm>
            <a:off x="183952" y="3589474"/>
            <a:ext cx="8563808" cy="830997"/>
          </a:xfrm>
          <a:prstGeom prst="rect">
            <a:avLst/>
          </a:prstGeom>
          <a:noFill/>
        </p:spPr>
        <p:txBody>
          <a:bodyPr wrap="square">
            <a:spAutoFit/>
          </a:bodyPr>
          <a:lstStyle/>
          <a:p>
            <a:r>
              <a:rPr lang="fr-BE" sz="1600" b="1" dirty="0">
                <a:solidFill>
                  <a:schemeClr val="tx1">
                    <a:lumMod val="50000"/>
                    <a:lumOff val="50000"/>
                  </a:schemeClr>
                </a:solidFill>
                <a:effectLst/>
                <a:latin typeface="Calibri" panose="020F0502020204030204" pitchFamily="34" charset="0"/>
                <a:ea typeface="Times New Roman" panose="02020603050405020304" pitchFamily="18" charset="0"/>
              </a:rPr>
              <a:t>Un projet de conventionnement est proposé conditionnant l’accès d’une série d’aides régionales (primes à la rénovation, réduction du précompte, crédit </a:t>
            </a:r>
            <a:r>
              <a:rPr lang="fr-BE" sz="1600" b="1" dirty="0" err="1">
                <a:solidFill>
                  <a:schemeClr val="tx1">
                    <a:lumMod val="50000"/>
                    <a:lumOff val="50000"/>
                  </a:schemeClr>
                </a:solidFill>
                <a:effectLst/>
                <a:latin typeface="Calibri" panose="020F0502020204030204" pitchFamily="34" charset="0"/>
                <a:ea typeface="Times New Roman" panose="02020603050405020304" pitchFamily="18" charset="0"/>
              </a:rPr>
              <a:t>écoréno</a:t>
            </a:r>
            <a:r>
              <a:rPr lang="fr-BE" sz="1600" b="1" dirty="0">
                <a:solidFill>
                  <a:schemeClr val="tx1">
                    <a:lumMod val="50000"/>
                    <a:lumOff val="50000"/>
                  </a:schemeClr>
                </a:solidFill>
                <a:effectLst/>
                <a:latin typeface="Calibri" panose="020F0502020204030204" pitchFamily="34" charset="0"/>
                <a:ea typeface="Times New Roman" panose="02020603050405020304" pitchFamily="18" charset="0"/>
              </a:rPr>
              <a:t>…) à un loyer plafonné en fonction de la grille indicative des loyers</a:t>
            </a:r>
            <a:r>
              <a:rPr lang="fr-BE" sz="1600" b="1" dirty="0">
                <a:solidFill>
                  <a:schemeClr val="tx1">
                    <a:lumMod val="50000"/>
                    <a:lumOff val="50000"/>
                  </a:schemeClr>
                </a:solidFill>
                <a:latin typeface="Calibri" panose="020F0502020204030204" pitchFamily="34" charset="0"/>
                <a:ea typeface="Times New Roman" panose="02020603050405020304" pitchFamily="18" charset="0"/>
              </a:rPr>
              <a:t> </a:t>
            </a:r>
            <a:r>
              <a:rPr lang="fr-BE" sz="1600" b="1" dirty="0">
                <a:solidFill>
                  <a:schemeClr val="accent1">
                    <a:lumMod val="75000"/>
                  </a:schemeClr>
                </a:solidFill>
                <a:latin typeface="Calibri" panose="020F0502020204030204" pitchFamily="34" charset="0"/>
                <a:ea typeface="Times New Roman" panose="02020603050405020304" pitchFamily="18" charset="0"/>
              </a:rPr>
              <a:t>= une piste concrète pour la limitation des loyers</a:t>
            </a:r>
            <a:endParaRPr lang="fr-BE" sz="1600" b="1" dirty="0">
              <a:solidFill>
                <a:schemeClr val="accent1">
                  <a:lumMod val="75000"/>
                </a:schemeClr>
              </a:solidFill>
            </a:endParaRPr>
          </a:p>
        </p:txBody>
      </p:sp>
      <p:pic>
        <p:nvPicPr>
          <p:cNvPr id="16" name="Image 15">
            <a:extLst>
              <a:ext uri="{FF2B5EF4-FFF2-40B4-BE49-F238E27FC236}">
                <a16:creationId xmlns:a16="http://schemas.microsoft.com/office/drawing/2014/main" id="{E65B9D3D-885C-0658-EB17-5AB6BCD4A249}"/>
              </a:ext>
            </a:extLst>
          </p:cNvPr>
          <p:cNvPicPr>
            <a:picLocks noChangeAspect="1"/>
          </p:cNvPicPr>
          <p:nvPr/>
        </p:nvPicPr>
        <p:blipFill rotWithShape="1">
          <a:blip r:embed="rId5"/>
          <a:srcRect t="6113" b="6654"/>
          <a:stretch/>
        </p:blipFill>
        <p:spPr>
          <a:xfrm>
            <a:off x="9478208" y="3429000"/>
            <a:ext cx="2529840" cy="1604977"/>
          </a:xfrm>
          <a:prstGeom prst="rect">
            <a:avLst/>
          </a:prstGeom>
        </p:spPr>
      </p:pic>
      <p:sp>
        <p:nvSpPr>
          <p:cNvPr id="18" name="ZoneTexte 17">
            <a:extLst>
              <a:ext uri="{FF2B5EF4-FFF2-40B4-BE49-F238E27FC236}">
                <a16:creationId xmlns:a16="http://schemas.microsoft.com/office/drawing/2014/main" id="{4C52F6D1-E4CF-18A9-3B6A-5FCC2F1038E3}"/>
              </a:ext>
            </a:extLst>
          </p:cNvPr>
          <p:cNvSpPr txBox="1"/>
          <p:nvPr/>
        </p:nvSpPr>
        <p:spPr>
          <a:xfrm>
            <a:off x="183951" y="4656993"/>
            <a:ext cx="8957887" cy="1138773"/>
          </a:xfrm>
          <a:prstGeom prst="rect">
            <a:avLst/>
          </a:prstGeom>
          <a:noFill/>
        </p:spPr>
        <p:txBody>
          <a:bodyPr wrap="square">
            <a:spAutoFit/>
          </a:bodyPr>
          <a:lstStyle/>
          <a:p>
            <a:r>
              <a:rPr lang="fr-BE" sz="2000" b="1" dirty="0">
                <a:solidFill>
                  <a:schemeClr val="accent1">
                    <a:lumMod val="75000"/>
                  </a:schemeClr>
                </a:solidFill>
                <a:effectLst/>
                <a:latin typeface="Calibri" panose="020F0502020204030204" pitchFamily="34" charset="0"/>
                <a:ea typeface="Times New Roman" panose="02020603050405020304" pitchFamily="18" charset="0"/>
              </a:rPr>
              <a:t>4. L’équipe mobile en santé mentale du SASLS</a:t>
            </a:r>
          </a:p>
          <a:p>
            <a:r>
              <a:rPr lang="fr-BE" sz="1600" b="1" dirty="0">
                <a:solidFill>
                  <a:schemeClr val="tx1">
                    <a:lumMod val="50000"/>
                    <a:lumOff val="50000"/>
                  </a:schemeClr>
                </a:solidFill>
                <a:effectLst/>
                <a:latin typeface="Calibri" panose="020F0502020204030204" pitchFamily="34" charset="0"/>
                <a:ea typeface="Times New Roman" panose="02020603050405020304" pitchFamily="18" charset="0"/>
              </a:rPr>
              <a:t>Création, au sein du Service d’Accompagnement des Locataires Sociaux , d’une équipe mobile d’appui psychologique en soutien aux travailleurs sociaux qui interviennent en première ligne dans les SISP &gt; toutes les SISP en ont bénéficié </a:t>
            </a:r>
            <a:r>
              <a:rPr lang="fr-BE" sz="1600" b="1" dirty="0">
                <a:solidFill>
                  <a:schemeClr val="accent1">
                    <a:lumMod val="75000"/>
                  </a:schemeClr>
                </a:solidFill>
                <a:effectLst/>
                <a:latin typeface="Calibri" panose="020F0502020204030204" pitchFamily="34" charset="0"/>
                <a:ea typeface="Times New Roman" panose="02020603050405020304" pitchFamily="18" charset="0"/>
              </a:rPr>
              <a:t>= une réponse à un besoin exprimé par les acteurs de terrain</a:t>
            </a:r>
            <a:endParaRPr lang="fr-BE" sz="1600" b="1" dirty="0">
              <a:solidFill>
                <a:schemeClr val="accent1">
                  <a:lumMod val="75000"/>
                </a:schemeClr>
              </a:solidFill>
            </a:endParaRPr>
          </a:p>
        </p:txBody>
      </p:sp>
    </p:spTree>
    <p:extLst>
      <p:ext uri="{BB962C8B-B14F-4D97-AF65-F5344CB8AC3E}">
        <p14:creationId xmlns:p14="http://schemas.microsoft.com/office/powerpoint/2010/main" val="505643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A4324719-6274-B464-4543-28AC1DA2C410}"/>
              </a:ext>
            </a:extLst>
          </p:cNvPr>
          <p:cNvSpPr>
            <a:spLocks noGrp="1"/>
          </p:cNvSpPr>
          <p:nvPr>
            <p:ph type="subTitle" idx="1"/>
          </p:nvPr>
        </p:nvSpPr>
        <p:spPr>
          <a:xfrm>
            <a:off x="538480" y="279718"/>
            <a:ext cx="9519920" cy="1655762"/>
          </a:xfrm>
        </p:spPr>
        <p:txBody>
          <a:bodyPr>
            <a:normAutofit lnSpcReduction="10000"/>
          </a:bodyPr>
          <a:lstStyle/>
          <a:p>
            <a:pPr algn="l"/>
            <a:r>
              <a:rPr lang="fr-BE" b="1" dirty="0">
                <a:solidFill>
                  <a:schemeClr val="accent1">
                    <a:lumMod val="75000"/>
                  </a:schemeClr>
                </a:solidFill>
              </a:rPr>
              <a:t>La construction/acquisition de logements sociaux Témoignage de la SLRB</a:t>
            </a:r>
          </a:p>
          <a:p>
            <a:pPr algn="l"/>
            <a:r>
              <a:rPr lang="fr-BE" b="1" dirty="0">
                <a:solidFill>
                  <a:schemeClr val="accent1">
                    <a:lumMod val="75000"/>
                  </a:schemeClr>
                </a:solidFill>
              </a:rPr>
              <a:t>De </a:t>
            </a:r>
            <a:r>
              <a:rPr lang="fr-BE" b="1" dirty="0" err="1">
                <a:solidFill>
                  <a:schemeClr val="accent1">
                    <a:lumMod val="75000"/>
                  </a:schemeClr>
                </a:solidFill>
              </a:rPr>
              <a:t>bouw</a:t>
            </a:r>
            <a:r>
              <a:rPr lang="fr-BE" b="1" dirty="0">
                <a:solidFill>
                  <a:schemeClr val="accent1">
                    <a:lumMod val="75000"/>
                  </a:schemeClr>
                </a:solidFill>
              </a:rPr>
              <a:t> / </a:t>
            </a:r>
            <a:r>
              <a:rPr lang="fr-BE" b="1" dirty="0" err="1">
                <a:solidFill>
                  <a:schemeClr val="accent1">
                    <a:lumMod val="75000"/>
                  </a:schemeClr>
                </a:solidFill>
              </a:rPr>
              <a:t>aankoop</a:t>
            </a:r>
            <a:r>
              <a:rPr lang="fr-BE" b="1" dirty="0">
                <a:solidFill>
                  <a:schemeClr val="accent1">
                    <a:lumMod val="75000"/>
                  </a:schemeClr>
                </a:solidFill>
              </a:rPr>
              <a:t> van sociale </a:t>
            </a:r>
            <a:r>
              <a:rPr lang="fr-BE" b="1" dirty="0" err="1">
                <a:solidFill>
                  <a:schemeClr val="accent1">
                    <a:lumMod val="75000"/>
                  </a:schemeClr>
                </a:solidFill>
              </a:rPr>
              <a:t>woningen</a:t>
            </a:r>
            <a:r>
              <a:rPr lang="fr-BE" b="1" dirty="0">
                <a:solidFill>
                  <a:schemeClr val="accent1">
                    <a:lumMod val="75000"/>
                  </a:schemeClr>
                </a:solidFill>
              </a:rPr>
              <a:t> </a:t>
            </a:r>
            <a:r>
              <a:rPr lang="fr-BE" b="1" dirty="0" err="1">
                <a:solidFill>
                  <a:schemeClr val="accent1">
                    <a:lumMod val="75000"/>
                  </a:schemeClr>
                </a:solidFill>
              </a:rPr>
              <a:t>Getuigenis</a:t>
            </a:r>
            <a:r>
              <a:rPr lang="fr-BE" b="1" dirty="0">
                <a:solidFill>
                  <a:schemeClr val="accent1">
                    <a:lumMod val="75000"/>
                  </a:schemeClr>
                </a:solidFill>
              </a:rPr>
              <a:t> van de BGHM</a:t>
            </a:r>
          </a:p>
          <a:p>
            <a:pPr algn="l"/>
            <a:r>
              <a:rPr lang="fr-BE" b="1" dirty="0">
                <a:solidFill>
                  <a:schemeClr val="accent1">
                    <a:lumMod val="75000"/>
                  </a:schemeClr>
                </a:solidFill>
              </a:rPr>
              <a:t>Céline Di Egidio en Taïssa Bielyszew </a:t>
            </a:r>
          </a:p>
          <a:p>
            <a:pPr algn="l"/>
            <a:r>
              <a:rPr lang="fr-BE" b="1" dirty="0">
                <a:solidFill>
                  <a:schemeClr val="accent1">
                    <a:lumMod val="75000"/>
                  </a:schemeClr>
                </a:solidFill>
              </a:rPr>
              <a:t>(Voir PPT SLRB en annexe – </a:t>
            </a:r>
            <a:r>
              <a:rPr lang="fr-BE" b="1" dirty="0" err="1">
                <a:solidFill>
                  <a:schemeClr val="accent1">
                    <a:lumMod val="75000"/>
                  </a:schemeClr>
                </a:solidFill>
              </a:rPr>
              <a:t>zie</a:t>
            </a:r>
            <a:r>
              <a:rPr lang="fr-BE" b="1" dirty="0">
                <a:solidFill>
                  <a:schemeClr val="accent1">
                    <a:lumMod val="75000"/>
                  </a:schemeClr>
                </a:solidFill>
              </a:rPr>
              <a:t> PPT GBHM in </a:t>
            </a:r>
            <a:r>
              <a:rPr lang="fr-BE" b="1" dirty="0" err="1">
                <a:solidFill>
                  <a:schemeClr val="accent1">
                    <a:lumMod val="75000"/>
                  </a:schemeClr>
                </a:solidFill>
              </a:rPr>
              <a:t>bijlage</a:t>
            </a:r>
            <a:r>
              <a:rPr lang="fr-BE" b="1" dirty="0">
                <a:solidFill>
                  <a:schemeClr val="accent1">
                    <a:lumMod val="75000"/>
                  </a:schemeClr>
                </a:solidFill>
              </a:rPr>
              <a:t>)  </a:t>
            </a:r>
          </a:p>
        </p:txBody>
      </p:sp>
      <p:sp>
        <p:nvSpPr>
          <p:cNvPr id="11" name="Espace réservé du pied de page 10">
            <a:extLst>
              <a:ext uri="{FF2B5EF4-FFF2-40B4-BE49-F238E27FC236}">
                <a16:creationId xmlns:a16="http://schemas.microsoft.com/office/drawing/2014/main" id="{D5D07327-7ADB-8C39-61C3-501CBF12D442}"/>
              </a:ext>
            </a:extLst>
          </p:cNvPr>
          <p:cNvSpPr>
            <a:spLocks noGrp="1"/>
          </p:cNvSpPr>
          <p:nvPr>
            <p:ph type="ftr" sz="quarter" idx="11"/>
          </p:nvPr>
        </p:nvSpPr>
        <p:spPr/>
        <p:txBody>
          <a:bodyPr/>
          <a:lstStyle/>
          <a:p>
            <a:r>
              <a:rPr lang="fr-BE"/>
              <a:t>17 04 2024 - La Tricoterie</a:t>
            </a:r>
          </a:p>
        </p:txBody>
      </p:sp>
      <p:pic>
        <p:nvPicPr>
          <p:cNvPr id="6" name="Image 5">
            <a:extLst>
              <a:ext uri="{FF2B5EF4-FFF2-40B4-BE49-F238E27FC236}">
                <a16:creationId xmlns:a16="http://schemas.microsoft.com/office/drawing/2014/main" id="{6848150F-5EF1-8D5A-2CF8-2BA6DBC9A323}"/>
              </a:ext>
            </a:extLst>
          </p:cNvPr>
          <p:cNvPicPr>
            <a:picLocks noChangeAspect="1"/>
          </p:cNvPicPr>
          <p:nvPr/>
        </p:nvPicPr>
        <p:blipFill>
          <a:blip r:embed="rId2"/>
          <a:stretch>
            <a:fillRect/>
          </a:stretch>
        </p:blipFill>
        <p:spPr>
          <a:xfrm>
            <a:off x="71684" y="5948674"/>
            <a:ext cx="4666816" cy="815352"/>
          </a:xfrm>
          <a:prstGeom prst="rect">
            <a:avLst/>
          </a:prstGeom>
        </p:spPr>
      </p:pic>
      <p:pic>
        <p:nvPicPr>
          <p:cNvPr id="4" name="Image 3">
            <a:extLst>
              <a:ext uri="{FF2B5EF4-FFF2-40B4-BE49-F238E27FC236}">
                <a16:creationId xmlns:a16="http://schemas.microsoft.com/office/drawing/2014/main" id="{0D810DC8-9422-BE60-1344-8719979A0525}"/>
              </a:ext>
            </a:extLst>
          </p:cNvPr>
          <p:cNvPicPr>
            <a:picLocks noChangeAspect="1"/>
          </p:cNvPicPr>
          <p:nvPr/>
        </p:nvPicPr>
        <p:blipFill>
          <a:blip r:embed="rId3"/>
          <a:stretch>
            <a:fillRect/>
          </a:stretch>
        </p:blipFill>
        <p:spPr>
          <a:xfrm>
            <a:off x="361026" y="2478954"/>
            <a:ext cx="11246428" cy="3333921"/>
          </a:xfrm>
          <a:prstGeom prst="rect">
            <a:avLst/>
          </a:prstGeom>
        </p:spPr>
      </p:pic>
      <p:pic>
        <p:nvPicPr>
          <p:cNvPr id="7" name="Image 6">
            <a:extLst>
              <a:ext uri="{FF2B5EF4-FFF2-40B4-BE49-F238E27FC236}">
                <a16:creationId xmlns:a16="http://schemas.microsoft.com/office/drawing/2014/main" id="{2E86F093-9C9D-3B60-EF17-D7DFFDA8325F}"/>
              </a:ext>
            </a:extLst>
          </p:cNvPr>
          <p:cNvPicPr>
            <a:picLocks noChangeAspect="1"/>
          </p:cNvPicPr>
          <p:nvPr/>
        </p:nvPicPr>
        <p:blipFill>
          <a:blip r:embed="rId4"/>
          <a:stretch>
            <a:fillRect/>
          </a:stretch>
        </p:blipFill>
        <p:spPr>
          <a:xfrm>
            <a:off x="9158575" y="862899"/>
            <a:ext cx="2494945" cy="1364638"/>
          </a:xfrm>
          <a:prstGeom prst="rect">
            <a:avLst/>
          </a:prstGeom>
        </p:spPr>
      </p:pic>
    </p:spTree>
    <p:extLst>
      <p:ext uri="{BB962C8B-B14F-4D97-AF65-F5344CB8AC3E}">
        <p14:creationId xmlns:p14="http://schemas.microsoft.com/office/powerpoint/2010/main" val="3529129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A4324719-6274-B464-4543-28AC1DA2C410}"/>
              </a:ext>
            </a:extLst>
          </p:cNvPr>
          <p:cNvSpPr>
            <a:spLocks noGrp="1"/>
          </p:cNvSpPr>
          <p:nvPr>
            <p:ph type="subTitle" idx="1"/>
          </p:nvPr>
        </p:nvSpPr>
        <p:spPr>
          <a:xfrm>
            <a:off x="538480" y="279718"/>
            <a:ext cx="9144000" cy="1655762"/>
          </a:xfrm>
        </p:spPr>
        <p:txBody>
          <a:bodyPr>
            <a:normAutofit fontScale="70000" lnSpcReduction="20000"/>
          </a:bodyPr>
          <a:lstStyle/>
          <a:p>
            <a:pPr algn="l"/>
            <a:r>
              <a:rPr lang="fr-BE" sz="3100" b="1" dirty="0">
                <a:solidFill>
                  <a:schemeClr val="accent1">
                    <a:lumMod val="75000"/>
                  </a:schemeClr>
                </a:solidFill>
              </a:rPr>
              <a:t>La socialisation des loyers des logements communaux </a:t>
            </a:r>
          </a:p>
          <a:p>
            <a:pPr algn="l"/>
            <a:r>
              <a:rPr lang="fr-BE" sz="3100" b="1" dirty="0">
                <a:solidFill>
                  <a:schemeClr val="accent1">
                    <a:lumMod val="75000"/>
                  </a:schemeClr>
                </a:solidFill>
              </a:rPr>
              <a:t>Décloisonner les processus de travail, la plus grande difficulté</a:t>
            </a:r>
          </a:p>
          <a:p>
            <a:pPr algn="l"/>
            <a:r>
              <a:rPr lang="fr-BE" sz="3400" b="1" dirty="0">
                <a:solidFill>
                  <a:schemeClr val="accent1">
                    <a:lumMod val="75000"/>
                  </a:schemeClr>
                </a:solidFill>
              </a:rPr>
              <a:t>Op </a:t>
            </a:r>
            <a:r>
              <a:rPr lang="fr-BE" sz="3400" b="1" dirty="0" err="1">
                <a:solidFill>
                  <a:schemeClr val="accent1">
                    <a:lumMod val="75000"/>
                  </a:schemeClr>
                </a:solidFill>
              </a:rPr>
              <a:t>elkaar</a:t>
            </a:r>
            <a:r>
              <a:rPr lang="fr-BE" sz="3400" b="1" dirty="0">
                <a:solidFill>
                  <a:schemeClr val="accent1">
                    <a:lumMod val="75000"/>
                  </a:schemeClr>
                </a:solidFill>
              </a:rPr>
              <a:t> </a:t>
            </a:r>
            <a:r>
              <a:rPr lang="fr-BE" sz="3400" b="1" dirty="0" err="1">
                <a:solidFill>
                  <a:schemeClr val="accent1">
                    <a:lumMod val="75000"/>
                  </a:schemeClr>
                </a:solidFill>
              </a:rPr>
              <a:t>afstemmen</a:t>
            </a:r>
            <a:r>
              <a:rPr lang="fr-BE" sz="3400" b="1" dirty="0">
                <a:solidFill>
                  <a:schemeClr val="accent1">
                    <a:lumMod val="75000"/>
                  </a:schemeClr>
                </a:solidFill>
              </a:rPr>
              <a:t> van </a:t>
            </a:r>
            <a:r>
              <a:rPr lang="fr-BE" sz="3400" b="1" dirty="0" err="1">
                <a:solidFill>
                  <a:schemeClr val="accent1">
                    <a:lumMod val="75000"/>
                  </a:schemeClr>
                </a:solidFill>
              </a:rPr>
              <a:t>werkprocessen</a:t>
            </a:r>
            <a:r>
              <a:rPr lang="fr-BE" sz="3400" b="1" dirty="0">
                <a:solidFill>
                  <a:schemeClr val="accent1">
                    <a:lumMod val="75000"/>
                  </a:schemeClr>
                </a:solidFill>
              </a:rPr>
              <a:t>, de </a:t>
            </a:r>
            <a:r>
              <a:rPr lang="fr-BE" sz="3400" b="1" dirty="0" err="1">
                <a:solidFill>
                  <a:schemeClr val="accent1">
                    <a:lumMod val="75000"/>
                  </a:schemeClr>
                </a:solidFill>
              </a:rPr>
              <a:t>grootste</a:t>
            </a:r>
            <a:r>
              <a:rPr lang="fr-BE" sz="3400" b="1" dirty="0">
                <a:solidFill>
                  <a:schemeClr val="accent1">
                    <a:lumMod val="75000"/>
                  </a:schemeClr>
                </a:solidFill>
              </a:rPr>
              <a:t> </a:t>
            </a:r>
            <a:r>
              <a:rPr lang="fr-BE" sz="3400" b="1" dirty="0" err="1">
                <a:solidFill>
                  <a:schemeClr val="accent1">
                    <a:lumMod val="75000"/>
                  </a:schemeClr>
                </a:solidFill>
              </a:rPr>
              <a:t>moeilijkheid</a:t>
            </a:r>
            <a:endParaRPr lang="fr-BE" sz="3400" b="1" dirty="0">
              <a:solidFill>
                <a:schemeClr val="accent1">
                  <a:lumMod val="75000"/>
                </a:schemeClr>
              </a:solidFill>
            </a:endParaRPr>
          </a:p>
          <a:p>
            <a:pPr algn="l"/>
            <a:r>
              <a:rPr lang="fr-BE" b="1" dirty="0">
                <a:solidFill>
                  <a:schemeClr val="accent1">
                    <a:lumMod val="75000"/>
                  </a:schemeClr>
                </a:solidFill>
              </a:rPr>
              <a:t>Cédric </a:t>
            </a:r>
            <a:r>
              <a:rPr lang="fr-BE" b="1" dirty="0" err="1">
                <a:solidFill>
                  <a:schemeClr val="accent1">
                    <a:lumMod val="75000"/>
                  </a:schemeClr>
                </a:solidFill>
              </a:rPr>
              <a:t>Carliez</a:t>
            </a:r>
            <a:r>
              <a:rPr lang="fr-BE" b="1" dirty="0">
                <a:solidFill>
                  <a:schemeClr val="accent1">
                    <a:lumMod val="75000"/>
                  </a:schemeClr>
                </a:solidFill>
              </a:rPr>
              <a:t> (BH) en Catherine </a:t>
            </a:r>
            <a:r>
              <a:rPr lang="fr-BE" b="1" dirty="0" err="1">
                <a:solidFill>
                  <a:schemeClr val="accent1">
                    <a:lumMod val="75000"/>
                  </a:schemeClr>
                </a:solidFill>
              </a:rPr>
              <a:t>Lilien</a:t>
            </a:r>
            <a:r>
              <a:rPr lang="fr-BE" b="1" dirty="0">
                <a:solidFill>
                  <a:schemeClr val="accent1">
                    <a:lumMod val="75000"/>
                  </a:schemeClr>
                </a:solidFill>
              </a:rPr>
              <a:t> (BGHM)</a:t>
            </a:r>
          </a:p>
        </p:txBody>
      </p:sp>
      <p:sp>
        <p:nvSpPr>
          <p:cNvPr id="11" name="Espace réservé du pied de page 10">
            <a:extLst>
              <a:ext uri="{FF2B5EF4-FFF2-40B4-BE49-F238E27FC236}">
                <a16:creationId xmlns:a16="http://schemas.microsoft.com/office/drawing/2014/main" id="{D5D07327-7ADB-8C39-61C3-501CBF12D442}"/>
              </a:ext>
            </a:extLst>
          </p:cNvPr>
          <p:cNvSpPr>
            <a:spLocks noGrp="1"/>
          </p:cNvSpPr>
          <p:nvPr>
            <p:ph type="ftr" sz="quarter" idx="11"/>
          </p:nvPr>
        </p:nvSpPr>
        <p:spPr/>
        <p:txBody>
          <a:bodyPr/>
          <a:lstStyle/>
          <a:p>
            <a:r>
              <a:rPr lang="fr-BE"/>
              <a:t>17 04 2024 - La Tricoterie</a:t>
            </a:r>
          </a:p>
        </p:txBody>
      </p:sp>
      <p:pic>
        <p:nvPicPr>
          <p:cNvPr id="6" name="Image 5">
            <a:extLst>
              <a:ext uri="{FF2B5EF4-FFF2-40B4-BE49-F238E27FC236}">
                <a16:creationId xmlns:a16="http://schemas.microsoft.com/office/drawing/2014/main" id="{6848150F-5EF1-8D5A-2CF8-2BA6DBC9A323}"/>
              </a:ext>
            </a:extLst>
          </p:cNvPr>
          <p:cNvPicPr>
            <a:picLocks noChangeAspect="1"/>
          </p:cNvPicPr>
          <p:nvPr/>
        </p:nvPicPr>
        <p:blipFill>
          <a:blip r:embed="rId2"/>
          <a:stretch>
            <a:fillRect/>
          </a:stretch>
        </p:blipFill>
        <p:spPr>
          <a:xfrm>
            <a:off x="71684" y="5948674"/>
            <a:ext cx="4666816" cy="815352"/>
          </a:xfrm>
          <a:prstGeom prst="rect">
            <a:avLst/>
          </a:prstGeom>
        </p:spPr>
      </p:pic>
      <p:pic>
        <p:nvPicPr>
          <p:cNvPr id="4" name="Image 3">
            <a:extLst>
              <a:ext uri="{FF2B5EF4-FFF2-40B4-BE49-F238E27FC236}">
                <a16:creationId xmlns:a16="http://schemas.microsoft.com/office/drawing/2014/main" id="{45884931-7EE8-5D64-E4EF-7D31C0B5D8E8}"/>
              </a:ext>
            </a:extLst>
          </p:cNvPr>
          <p:cNvPicPr>
            <a:picLocks noChangeAspect="1"/>
          </p:cNvPicPr>
          <p:nvPr/>
        </p:nvPicPr>
        <p:blipFill>
          <a:blip r:embed="rId3"/>
          <a:stretch>
            <a:fillRect/>
          </a:stretch>
        </p:blipFill>
        <p:spPr>
          <a:xfrm>
            <a:off x="5217096" y="1772830"/>
            <a:ext cx="6436424" cy="4466090"/>
          </a:xfrm>
          <a:prstGeom prst="rect">
            <a:avLst/>
          </a:prstGeom>
        </p:spPr>
      </p:pic>
      <p:pic>
        <p:nvPicPr>
          <p:cNvPr id="7" name="Image 6">
            <a:extLst>
              <a:ext uri="{FF2B5EF4-FFF2-40B4-BE49-F238E27FC236}">
                <a16:creationId xmlns:a16="http://schemas.microsoft.com/office/drawing/2014/main" id="{B47AA151-FEC1-195C-A918-88F384E0F1AF}"/>
              </a:ext>
            </a:extLst>
          </p:cNvPr>
          <p:cNvPicPr>
            <a:picLocks noChangeAspect="1"/>
          </p:cNvPicPr>
          <p:nvPr/>
        </p:nvPicPr>
        <p:blipFill>
          <a:blip r:embed="rId4"/>
          <a:stretch>
            <a:fillRect/>
          </a:stretch>
        </p:blipFill>
        <p:spPr>
          <a:xfrm>
            <a:off x="1033479" y="2167551"/>
            <a:ext cx="2743226" cy="3549051"/>
          </a:xfrm>
          <a:prstGeom prst="rect">
            <a:avLst/>
          </a:prstGeom>
        </p:spPr>
      </p:pic>
    </p:spTree>
    <p:extLst>
      <p:ext uri="{BB962C8B-B14F-4D97-AF65-F5344CB8AC3E}">
        <p14:creationId xmlns:p14="http://schemas.microsoft.com/office/powerpoint/2010/main" val="1358471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A4324719-6274-B464-4543-28AC1DA2C410}"/>
              </a:ext>
            </a:extLst>
          </p:cNvPr>
          <p:cNvSpPr>
            <a:spLocks noGrp="1"/>
          </p:cNvSpPr>
          <p:nvPr>
            <p:ph type="subTitle" idx="1"/>
          </p:nvPr>
        </p:nvSpPr>
        <p:spPr>
          <a:xfrm>
            <a:off x="538480" y="279718"/>
            <a:ext cx="10830560" cy="1655762"/>
          </a:xfrm>
        </p:spPr>
        <p:txBody>
          <a:bodyPr>
            <a:normAutofit lnSpcReduction="10000"/>
          </a:bodyPr>
          <a:lstStyle/>
          <a:p>
            <a:pPr algn="l"/>
            <a:r>
              <a:rPr lang="fr-FR" sz="2000" b="1" dirty="0">
                <a:solidFill>
                  <a:schemeClr val="accent1">
                    <a:lumMod val="75000"/>
                  </a:schemeClr>
                </a:solidFill>
              </a:rPr>
              <a:t>L’Alerte DIRL : bonne pratique, témoignage de Schaerbeek et de la Direction de la DIRL, Bruxelles Logement.</a:t>
            </a:r>
            <a:endParaRPr lang="nl-NL" sz="2000" b="1" dirty="0">
              <a:solidFill>
                <a:schemeClr val="accent1">
                  <a:lumMod val="75000"/>
                </a:schemeClr>
              </a:solidFill>
            </a:endParaRPr>
          </a:p>
          <a:p>
            <a:pPr algn="l"/>
            <a:r>
              <a:rPr lang="nl-NL" sz="2000" b="1" dirty="0">
                <a:solidFill>
                  <a:schemeClr val="accent1">
                    <a:lumMod val="75000"/>
                  </a:schemeClr>
                </a:solidFill>
              </a:rPr>
              <a:t>Het waarschuwingssysteem bij de DGHI: getuigenis van Schaarbeek en de Directie van de DGHI, Brussel Huisvesting.</a:t>
            </a:r>
          </a:p>
          <a:p>
            <a:pPr algn="l"/>
            <a:r>
              <a:rPr lang="nl-NL" sz="2000" b="1" dirty="0">
                <a:solidFill>
                  <a:schemeClr val="accent1">
                    <a:lumMod val="75000"/>
                  </a:schemeClr>
                </a:solidFill>
              </a:rPr>
              <a:t>Steve </a:t>
            </a:r>
            <a:r>
              <a:rPr lang="nl-NL" sz="2000" b="1" dirty="0" err="1">
                <a:solidFill>
                  <a:schemeClr val="accent1">
                    <a:lumMod val="75000"/>
                  </a:schemeClr>
                </a:solidFill>
              </a:rPr>
              <a:t>Rolland</a:t>
            </a:r>
            <a:r>
              <a:rPr lang="nl-NL" sz="2000" b="1" dirty="0">
                <a:solidFill>
                  <a:schemeClr val="accent1">
                    <a:lumMod val="75000"/>
                  </a:schemeClr>
                </a:solidFill>
              </a:rPr>
              <a:t> – Sophie Grégoire</a:t>
            </a:r>
            <a:endParaRPr lang="fr-BE" sz="2000" b="1" dirty="0">
              <a:solidFill>
                <a:schemeClr val="accent1">
                  <a:lumMod val="75000"/>
                </a:schemeClr>
              </a:solidFill>
            </a:endParaRPr>
          </a:p>
        </p:txBody>
      </p:sp>
      <p:sp>
        <p:nvSpPr>
          <p:cNvPr id="11" name="Espace réservé du pied de page 10">
            <a:extLst>
              <a:ext uri="{FF2B5EF4-FFF2-40B4-BE49-F238E27FC236}">
                <a16:creationId xmlns:a16="http://schemas.microsoft.com/office/drawing/2014/main" id="{D5D07327-7ADB-8C39-61C3-501CBF12D442}"/>
              </a:ext>
            </a:extLst>
          </p:cNvPr>
          <p:cNvSpPr>
            <a:spLocks noGrp="1"/>
          </p:cNvSpPr>
          <p:nvPr>
            <p:ph type="ftr" sz="quarter" idx="11"/>
          </p:nvPr>
        </p:nvSpPr>
        <p:spPr/>
        <p:txBody>
          <a:bodyPr/>
          <a:lstStyle/>
          <a:p>
            <a:r>
              <a:rPr lang="fr-BE"/>
              <a:t>17 04 2024 - La Tricoterie</a:t>
            </a:r>
          </a:p>
        </p:txBody>
      </p:sp>
      <p:pic>
        <p:nvPicPr>
          <p:cNvPr id="6" name="Image 5">
            <a:extLst>
              <a:ext uri="{FF2B5EF4-FFF2-40B4-BE49-F238E27FC236}">
                <a16:creationId xmlns:a16="http://schemas.microsoft.com/office/drawing/2014/main" id="{6848150F-5EF1-8D5A-2CF8-2BA6DBC9A323}"/>
              </a:ext>
            </a:extLst>
          </p:cNvPr>
          <p:cNvPicPr>
            <a:picLocks noChangeAspect="1"/>
          </p:cNvPicPr>
          <p:nvPr/>
        </p:nvPicPr>
        <p:blipFill>
          <a:blip r:embed="rId2"/>
          <a:stretch>
            <a:fillRect/>
          </a:stretch>
        </p:blipFill>
        <p:spPr>
          <a:xfrm>
            <a:off x="71684" y="5948674"/>
            <a:ext cx="4666816" cy="815352"/>
          </a:xfrm>
          <a:prstGeom prst="rect">
            <a:avLst/>
          </a:prstGeom>
        </p:spPr>
      </p:pic>
      <p:pic>
        <p:nvPicPr>
          <p:cNvPr id="4" name="Image 3">
            <a:extLst>
              <a:ext uri="{FF2B5EF4-FFF2-40B4-BE49-F238E27FC236}">
                <a16:creationId xmlns:a16="http://schemas.microsoft.com/office/drawing/2014/main" id="{C0B31CEB-25D8-A270-65B8-101ACFD44D01}"/>
              </a:ext>
            </a:extLst>
          </p:cNvPr>
          <p:cNvPicPr>
            <a:picLocks noChangeAspect="1"/>
          </p:cNvPicPr>
          <p:nvPr/>
        </p:nvPicPr>
        <p:blipFill>
          <a:blip r:embed="rId3"/>
          <a:stretch>
            <a:fillRect/>
          </a:stretch>
        </p:blipFill>
        <p:spPr>
          <a:xfrm>
            <a:off x="3517640" y="2059080"/>
            <a:ext cx="5054860" cy="4254719"/>
          </a:xfrm>
          <a:prstGeom prst="rect">
            <a:avLst/>
          </a:prstGeom>
        </p:spPr>
      </p:pic>
      <p:sp>
        <p:nvSpPr>
          <p:cNvPr id="5" name="ZoneTexte 4">
            <a:extLst>
              <a:ext uri="{FF2B5EF4-FFF2-40B4-BE49-F238E27FC236}">
                <a16:creationId xmlns:a16="http://schemas.microsoft.com/office/drawing/2014/main" id="{5FA46F73-A116-4357-256F-CF45FEF9F70A}"/>
              </a:ext>
            </a:extLst>
          </p:cNvPr>
          <p:cNvSpPr txBox="1"/>
          <p:nvPr/>
        </p:nvSpPr>
        <p:spPr>
          <a:xfrm>
            <a:off x="8991600" y="5948674"/>
            <a:ext cx="3017520" cy="738664"/>
          </a:xfrm>
          <a:prstGeom prst="rect">
            <a:avLst/>
          </a:prstGeom>
          <a:noFill/>
        </p:spPr>
        <p:txBody>
          <a:bodyPr wrap="square" rtlCol="0">
            <a:spAutoFit/>
          </a:bodyPr>
          <a:lstStyle/>
          <a:p>
            <a:r>
              <a:rPr lang="fr-FR" sz="1400" dirty="0">
                <a:hlinkClick r:id="rId4"/>
              </a:rPr>
              <a:t>Des pratiques communales inspirantes en matière de logement – Medium</a:t>
            </a:r>
            <a:r>
              <a:rPr lang="fr-FR" sz="1400" dirty="0"/>
              <a:t>  RBDH 2018</a:t>
            </a:r>
            <a:endParaRPr lang="fr-BE" sz="1400" dirty="0"/>
          </a:p>
        </p:txBody>
      </p:sp>
    </p:spTree>
    <p:extLst>
      <p:ext uri="{BB962C8B-B14F-4D97-AF65-F5344CB8AC3E}">
        <p14:creationId xmlns:p14="http://schemas.microsoft.com/office/powerpoint/2010/main" val="4269381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A4324719-6274-B464-4543-28AC1DA2C410}"/>
              </a:ext>
            </a:extLst>
          </p:cNvPr>
          <p:cNvSpPr>
            <a:spLocks noGrp="1"/>
          </p:cNvSpPr>
          <p:nvPr>
            <p:ph type="subTitle" idx="1"/>
          </p:nvPr>
        </p:nvSpPr>
        <p:spPr>
          <a:xfrm>
            <a:off x="538480" y="279718"/>
            <a:ext cx="10383520" cy="1655762"/>
          </a:xfrm>
        </p:spPr>
        <p:txBody>
          <a:bodyPr>
            <a:normAutofit/>
          </a:bodyPr>
          <a:lstStyle/>
          <a:p>
            <a:pPr algn="l"/>
            <a:r>
              <a:rPr lang="fr-BE" b="1" dirty="0">
                <a:solidFill>
                  <a:schemeClr val="accent1">
                    <a:lumMod val="75000"/>
                  </a:schemeClr>
                </a:solidFill>
              </a:rPr>
              <a:t>Un DGP : référents logement des communes de Saint-Gilles et Etterbeek</a:t>
            </a:r>
          </a:p>
          <a:p>
            <a:pPr algn="l"/>
            <a:r>
              <a:rPr lang="fr-BE" b="1" dirty="0">
                <a:solidFill>
                  <a:schemeClr val="accent1">
                    <a:lumMod val="75000"/>
                  </a:schemeClr>
                </a:solidFill>
              </a:rPr>
              <a:t>Het </a:t>
            </a:r>
            <a:r>
              <a:rPr lang="fr-BE" b="1" dirty="0" err="1">
                <a:solidFill>
                  <a:schemeClr val="accent1">
                    <a:lumMod val="75000"/>
                  </a:schemeClr>
                </a:solidFill>
              </a:rPr>
              <a:t>openbaar</a:t>
            </a:r>
            <a:r>
              <a:rPr lang="fr-BE" b="1" dirty="0">
                <a:solidFill>
                  <a:schemeClr val="accent1">
                    <a:lumMod val="75000"/>
                  </a:schemeClr>
                </a:solidFill>
              </a:rPr>
              <a:t> </a:t>
            </a:r>
            <a:r>
              <a:rPr lang="fr-BE" b="1" dirty="0" err="1">
                <a:solidFill>
                  <a:schemeClr val="accent1">
                    <a:lumMod val="75000"/>
                  </a:schemeClr>
                </a:solidFill>
              </a:rPr>
              <a:t>beheersrecht</a:t>
            </a:r>
            <a:r>
              <a:rPr lang="fr-BE" b="1" dirty="0">
                <a:solidFill>
                  <a:schemeClr val="accent1">
                    <a:lumMod val="75000"/>
                  </a:schemeClr>
                </a:solidFill>
              </a:rPr>
              <a:t>: </a:t>
            </a:r>
            <a:r>
              <a:rPr lang="fr-BE" b="1" dirty="0" err="1">
                <a:solidFill>
                  <a:schemeClr val="accent1">
                    <a:lumMod val="75000"/>
                  </a:schemeClr>
                </a:solidFill>
              </a:rPr>
              <a:t>huisvestingsreferenten</a:t>
            </a:r>
            <a:r>
              <a:rPr lang="fr-BE" b="1" dirty="0">
                <a:solidFill>
                  <a:schemeClr val="accent1">
                    <a:lumMod val="75000"/>
                  </a:schemeClr>
                </a:solidFill>
              </a:rPr>
              <a:t> van Sint-Gillis en Etterbeek.</a:t>
            </a:r>
          </a:p>
        </p:txBody>
      </p:sp>
      <p:sp>
        <p:nvSpPr>
          <p:cNvPr id="11" name="Espace réservé du pied de page 10">
            <a:extLst>
              <a:ext uri="{FF2B5EF4-FFF2-40B4-BE49-F238E27FC236}">
                <a16:creationId xmlns:a16="http://schemas.microsoft.com/office/drawing/2014/main" id="{D5D07327-7ADB-8C39-61C3-501CBF12D442}"/>
              </a:ext>
            </a:extLst>
          </p:cNvPr>
          <p:cNvSpPr>
            <a:spLocks noGrp="1"/>
          </p:cNvSpPr>
          <p:nvPr>
            <p:ph type="ftr" sz="quarter" idx="11"/>
          </p:nvPr>
        </p:nvSpPr>
        <p:spPr/>
        <p:txBody>
          <a:bodyPr/>
          <a:lstStyle/>
          <a:p>
            <a:r>
              <a:rPr lang="fr-BE"/>
              <a:t>17 04 2024 - La Tricoterie</a:t>
            </a:r>
          </a:p>
        </p:txBody>
      </p:sp>
      <p:pic>
        <p:nvPicPr>
          <p:cNvPr id="6" name="Image 5">
            <a:extLst>
              <a:ext uri="{FF2B5EF4-FFF2-40B4-BE49-F238E27FC236}">
                <a16:creationId xmlns:a16="http://schemas.microsoft.com/office/drawing/2014/main" id="{6848150F-5EF1-8D5A-2CF8-2BA6DBC9A323}"/>
              </a:ext>
            </a:extLst>
          </p:cNvPr>
          <p:cNvPicPr>
            <a:picLocks noChangeAspect="1"/>
          </p:cNvPicPr>
          <p:nvPr/>
        </p:nvPicPr>
        <p:blipFill>
          <a:blip r:embed="rId2"/>
          <a:stretch>
            <a:fillRect/>
          </a:stretch>
        </p:blipFill>
        <p:spPr>
          <a:xfrm>
            <a:off x="71684" y="5948674"/>
            <a:ext cx="4666816" cy="815352"/>
          </a:xfrm>
          <a:prstGeom prst="rect">
            <a:avLst/>
          </a:prstGeom>
        </p:spPr>
      </p:pic>
      <p:pic>
        <p:nvPicPr>
          <p:cNvPr id="4" name="Image 3">
            <a:extLst>
              <a:ext uri="{FF2B5EF4-FFF2-40B4-BE49-F238E27FC236}">
                <a16:creationId xmlns:a16="http://schemas.microsoft.com/office/drawing/2014/main" id="{67892692-9516-FE5F-C0A7-3028EB329273}"/>
              </a:ext>
            </a:extLst>
          </p:cNvPr>
          <p:cNvPicPr>
            <a:picLocks noChangeAspect="1"/>
          </p:cNvPicPr>
          <p:nvPr/>
        </p:nvPicPr>
        <p:blipFill>
          <a:blip r:embed="rId3"/>
          <a:stretch>
            <a:fillRect/>
          </a:stretch>
        </p:blipFill>
        <p:spPr>
          <a:xfrm>
            <a:off x="5425440" y="1585265"/>
            <a:ext cx="3078479" cy="4363410"/>
          </a:xfrm>
          <a:prstGeom prst="rect">
            <a:avLst/>
          </a:prstGeom>
        </p:spPr>
      </p:pic>
      <p:pic>
        <p:nvPicPr>
          <p:cNvPr id="7" name="Image 6">
            <a:extLst>
              <a:ext uri="{FF2B5EF4-FFF2-40B4-BE49-F238E27FC236}">
                <a16:creationId xmlns:a16="http://schemas.microsoft.com/office/drawing/2014/main" id="{73B92481-7B61-0E78-0088-80D2A71BB9A0}"/>
              </a:ext>
            </a:extLst>
          </p:cNvPr>
          <p:cNvPicPr>
            <a:picLocks noChangeAspect="1"/>
          </p:cNvPicPr>
          <p:nvPr/>
        </p:nvPicPr>
        <p:blipFill>
          <a:blip r:embed="rId4"/>
          <a:stretch>
            <a:fillRect/>
          </a:stretch>
        </p:blipFill>
        <p:spPr>
          <a:xfrm>
            <a:off x="8735404" y="1567102"/>
            <a:ext cx="3190240" cy="4378760"/>
          </a:xfrm>
          <a:prstGeom prst="rect">
            <a:avLst/>
          </a:prstGeom>
        </p:spPr>
      </p:pic>
      <p:pic>
        <p:nvPicPr>
          <p:cNvPr id="1026" name="Picture 2" descr="La commune d'Etterbeek est un service public...">
            <a:extLst>
              <a:ext uri="{FF2B5EF4-FFF2-40B4-BE49-F238E27FC236}">
                <a16:creationId xmlns:a16="http://schemas.microsoft.com/office/drawing/2014/main" id="{F947933A-F966-1929-2D63-66B8C07F63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360" y="4142468"/>
            <a:ext cx="3348140" cy="111691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C7AE0995-3008-2F6B-B69D-49A4ABDDCA9C}"/>
              </a:ext>
            </a:extLst>
          </p:cNvPr>
          <p:cNvPicPr>
            <a:picLocks noChangeAspect="1"/>
          </p:cNvPicPr>
          <p:nvPr/>
        </p:nvPicPr>
        <p:blipFill>
          <a:blip r:embed="rId6"/>
          <a:stretch>
            <a:fillRect/>
          </a:stretch>
        </p:blipFill>
        <p:spPr>
          <a:xfrm>
            <a:off x="266356" y="2467487"/>
            <a:ext cx="4532509" cy="985694"/>
          </a:xfrm>
          <a:prstGeom prst="rect">
            <a:avLst/>
          </a:prstGeom>
        </p:spPr>
      </p:pic>
    </p:spTree>
    <p:extLst>
      <p:ext uri="{BB962C8B-B14F-4D97-AF65-F5344CB8AC3E}">
        <p14:creationId xmlns:p14="http://schemas.microsoft.com/office/powerpoint/2010/main" val="2108974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a:extLst>
              <a:ext uri="{FF2B5EF4-FFF2-40B4-BE49-F238E27FC236}">
                <a16:creationId xmlns:a16="http://schemas.microsoft.com/office/drawing/2014/main" id="{D5D07327-7ADB-8C39-61C3-501CBF12D442}"/>
              </a:ext>
            </a:extLst>
          </p:cNvPr>
          <p:cNvSpPr>
            <a:spLocks noGrp="1"/>
          </p:cNvSpPr>
          <p:nvPr>
            <p:ph type="ftr" sz="quarter" idx="11"/>
          </p:nvPr>
        </p:nvSpPr>
        <p:spPr/>
        <p:txBody>
          <a:bodyPr/>
          <a:lstStyle/>
          <a:p>
            <a:r>
              <a:rPr lang="fr-BE"/>
              <a:t>17 04 2024 - La Tricoterie</a:t>
            </a:r>
          </a:p>
        </p:txBody>
      </p:sp>
      <p:pic>
        <p:nvPicPr>
          <p:cNvPr id="6" name="Image 5">
            <a:extLst>
              <a:ext uri="{FF2B5EF4-FFF2-40B4-BE49-F238E27FC236}">
                <a16:creationId xmlns:a16="http://schemas.microsoft.com/office/drawing/2014/main" id="{6848150F-5EF1-8D5A-2CF8-2BA6DBC9A323}"/>
              </a:ext>
            </a:extLst>
          </p:cNvPr>
          <p:cNvPicPr>
            <a:picLocks noChangeAspect="1"/>
          </p:cNvPicPr>
          <p:nvPr/>
        </p:nvPicPr>
        <p:blipFill>
          <a:blip r:embed="rId2"/>
          <a:stretch>
            <a:fillRect/>
          </a:stretch>
        </p:blipFill>
        <p:spPr>
          <a:xfrm>
            <a:off x="71684" y="5948674"/>
            <a:ext cx="4666816" cy="815352"/>
          </a:xfrm>
          <a:prstGeom prst="rect">
            <a:avLst/>
          </a:prstGeom>
        </p:spPr>
      </p:pic>
      <p:pic>
        <p:nvPicPr>
          <p:cNvPr id="2" name="Image 1">
            <a:extLst>
              <a:ext uri="{FF2B5EF4-FFF2-40B4-BE49-F238E27FC236}">
                <a16:creationId xmlns:a16="http://schemas.microsoft.com/office/drawing/2014/main" id="{FDC4AC7C-62CB-F6B7-5585-BEE7CA3592C9}"/>
              </a:ext>
            </a:extLst>
          </p:cNvPr>
          <p:cNvPicPr>
            <a:picLocks noChangeAspect="1"/>
          </p:cNvPicPr>
          <p:nvPr/>
        </p:nvPicPr>
        <p:blipFill>
          <a:blip r:embed="rId3"/>
          <a:stretch>
            <a:fillRect/>
          </a:stretch>
        </p:blipFill>
        <p:spPr>
          <a:xfrm>
            <a:off x="2667000" y="0"/>
            <a:ext cx="6858000" cy="6858000"/>
          </a:xfrm>
          <a:prstGeom prst="rect">
            <a:avLst/>
          </a:prstGeom>
        </p:spPr>
      </p:pic>
    </p:spTree>
    <p:extLst>
      <p:ext uri="{BB962C8B-B14F-4D97-AF65-F5344CB8AC3E}">
        <p14:creationId xmlns:p14="http://schemas.microsoft.com/office/powerpoint/2010/main" val="1981760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A4324719-6274-B464-4543-28AC1DA2C410}"/>
              </a:ext>
            </a:extLst>
          </p:cNvPr>
          <p:cNvSpPr>
            <a:spLocks noGrp="1"/>
          </p:cNvSpPr>
          <p:nvPr>
            <p:ph type="subTitle" idx="1"/>
          </p:nvPr>
        </p:nvSpPr>
        <p:spPr>
          <a:xfrm>
            <a:off x="538480" y="279718"/>
            <a:ext cx="9144000" cy="1655762"/>
          </a:xfrm>
        </p:spPr>
        <p:txBody>
          <a:bodyPr>
            <a:normAutofit/>
          </a:bodyPr>
          <a:lstStyle/>
          <a:p>
            <a:pPr algn="l"/>
            <a:r>
              <a:rPr lang="nl-NL" b="1" dirty="0" err="1">
                <a:solidFill>
                  <a:schemeClr val="accent1">
                    <a:lumMod val="75000"/>
                  </a:schemeClr>
                </a:solidFill>
              </a:rPr>
              <a:t>Remerciements</a:t>
            </a:r>
            <a:r>
              <a:rPr lang="nl-NL" b="1" dirty="0">
                <a:solidFill>
                  <a:schemeClr val="accent1">
                    <a:lumMod val="75000"/>
                  </a:schemeClr>
                </a:solidFill>
              </a:rPr>
              <a:t> et « si </a:t>
            </a:r>
            <a:r>
              <a:rPr lang="nl-NL" b="1" dirty="0" err="1">
                <a:solidFill>
                  <a:schemeClr val="accent1">
                    <a:lumMod val="75000"/>
                  </a:schemeClr>
                </a:solidFill>
              </a:rPr>
              <a:t>c’était</a:t>
            </a:r>
            <a:r>
              <a:rPr lang="nl-NL" b="1" dirty="0">
                <a:solidFill>
                  <a:schemeClr val="accent1">
                    <a:lumMod val="75000"/>
                  </a:schemeClr>
                </a:solidFill>
              </a:rPr>
              <a:t> à </a:t>
            </a:r>
            <a:r>
              <a:rPr lang="nl-NL" b="1" dirty="0" err="1">
                <a:solidFill>
                  <a:schemeClr val="accent1">
                    <a:lumMod val="75000"/>
                  </a:schemeClr>
                </a:solidFill>
              </a:rPr>
              <a:t>refaire</a:t>
            </a:r>
            <a:r>
              <a:rPr lang="nl-NL" b="1" dirty="0">
                <a:solidFill>
                  <a:schemeClr val="accent1">
                    <a:lumMod val="75000"/>
                  </a:schemeClr>
                </a:solidFill>
              </a:rPr>
              <a:t> » </a:t>
            </a:r>
          </a:p>
          <a:p>
            <a:pPr algn="l"/>
            <a:r>
              <a:rPr lang="nl-NL" b="1" dirty="0">
                <a:solidFill>
                  <a:schemeClr val="accent1">
                    <a:lumMod val="75000"/>
                  </a:schemeClr>
                </a:solidFill>
              </a:rPr>
              <a:t>Dankwoord en “als we het opnieuw zouden doen”</a:t>
            </a:r>
            <a:endParaRPr lang="fr-BE" b="1" dirty="0">
              <a:solidFill>
                <a:schemeClr val="accent1">
                  <a:lumMod val="75000"/>
                </a:schemeClr>
              </a:solidFill>
            </a:endParaRPr>
          </a:p>
        </p:txBody>
      </p:sp>
      <p:sp>
        <p:nvSpPr>
          <p:cNvPr id="11" name="Espace réservé du pied de page 10">
            <a:extLst>
              <a:ext uri="{FF2B5EF4-FFF2-40B4-BE49-F238E27FC236}">
                <a16:creationId xmlns:a16="http://schemas.microsoft.com/office/drawing/2014/main" id="{D5D07327-7ADB-8C39-61C3-501CBF12D442}"/>
              </a:ext>
            </a:extLst>
          </p:cNvPr>
          <p:cNvSpPr>
            <a:spLocks noGrp="1"/>
          </p:cNvSpPr>
          <p:nvPr>
            <p:ph type="ftr" sz="quarter" idx="11"/>
          </p:nvPr>
        </p:nvSpPr>
        <p:spPr/>
        <p:txBody>
          <a:bodyPr/>
          <a:lstStyle/>
          <a:p>
            <a:r>
              <a:rPr lang="fr-BE"/>
              <a:t>17 04 2024 - La Tricoterie</a:t>
            </a:r>
          </a:p>
        </p:txBody>
      </p:sp>
      <p:pic>
        <p:nvPicPr>
          <p:cNvPr id="6" name="Image 5">
            <a:extLst>
              <a:ext uri="{FF2B5EF4-FFF2-40B4-BE49-F238E27FC236}">
                <a16:creationId xmlns:a16="http://schemas.microsoft.com/office/drawing/2014/main" id="{6848150F-5EF1-8D5A-2CF8-2BA6DBC9A323}"/>
              </a:ext>
            </a:extLst>
          </p:cNvPr>
          <p:cNvPicPr>
            <a:picLocks noChangeAspect="1"/>
          </p:cNvPicPr>
          <p:nvPr/>
        </p:nvPicPr>
        <p:blipFill>
          <a:blip r:embed="rId2"/>
          <a:stretch>
            <a:fillRect/>
          </a:stretch>
        </p:blipFill>
        <p:spPr>
          <a:xfrm>
            <a:off x="71684" y="5948674"/>
            <a:ext cx="4666816" cy="815352"/>
          </a:xfrm>
          <a:prstGeom prst="rect">
            <a:avLst/>
          </a:prstGeom>
        </p:spPr>
      </p:pic>
      <p:pic>
        <p:nvPicPr>
          <p:cNvPr id="4" name="Image 3">
            <a:extLst>
              <a:ext uri="{FF2B5EF4-FFF2-40B4-BE49-F238E27FC236}">
                <a16:creationId xmlns:a16="http://schemas.microsoft.com/office/drawing/2014/main" id="{5E21BB9A-8283-098E-2D4D-22F9344D22AC}"/>
              </a:ext>
            </a:extLst>
          </p:cNvPr>
          <p:cNvPicPr>
            <a:picLocks noChangeAspect="1"/>
          </p:cNvPicPr>
          <p:nvPr/>
        </p:nvPicPr>
        <p:blipFill>
          <a:blip r:embed="rId3"/>
          <a:stretch>
            <a:fillRect/>
          </a:stretch>
        </p:blipFill>
        <p:spPr>
          <a:xfrm>
            <a:off x="4663440" y="1295171"/>
            <a:ext cx="4856480" cy="4889517"/>
          </a:xfrm>
          <a:prstGeom prst="rect">
            <a:avLst/>
          </a:prstGeom>
        </p:spPr>
      </p:pic>
    </p:spTree>
    <p:extLst>
      <p:ext uri="{BB962C8B-B14F-4D97-AF65-F5344CB8AC3E}">
        <p14:creationId xmlns:p14="http://schemas.microsoft.com/office/powerpoint/2010/main" val="1171013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A4324719-6274-B464-4543-28AC1DA2C410}"/>
              </a:ext>
            </a:extLst>
          </p:cNvPr>
          <p:cNvSpPr>
            <a:spLocks noGrp="1"/>
          </p:cNvSpPr>
          <p:nvPr>
            <p:ph type="subTitle" idx="1"/>
          </p:nvPr>
        </p:nvSpPr>
        <p:spPr>
          <a:xfrm>
            <a:off x="538480" y="279718"/>
            <a:ext cx="10678160" cy="1655762"/>
          </a:xfrm>
        </p:spPr>
        <p:txBody>
          <a:bodyPr>
            <a:noAutofit/>
          </a:bodyPr>
          <a:lstStyle/>
          <a:p>
            <a:pPr algn="l"/>
            <a:r>
              <a:rPr lang="fr-BE" sz="2000" b="1" dirty="0">
                <a:solidFill>
                  <a:schemeClr val="accent1">
                    <a:lumMod val="75000"/>
                  </a:schemeClr>
                </a:solidFill>
              </a:rPr>
              <a:t>Conclusion</a:t>
            </a:r>
          </a:p>
          <a:p>
            <a:pPr algn="l"/>
            <a:r>
              <a:rPr lang="fr-BE" sz="2000" b="1" dirty="0">
                <a:solidFill>
                  <a:schemeClr val="accent1">
                    <a:lumMod val="75000"/>
                  </a:schemeClr>
                </a:solidFill>
              </a:rPr>
              <a:t>Le regard d’un acteur de terrain (Directeur du CPAS de Bruxelles et Président de </a:t>
            </a:r>
            <a:r>
              <a:rPr lang="fr-BE" sz="2000" b="1" dirty="0" err="1">
                <a:solidFill>
                  <a:schemeClr val="accent1">
                    <a:lumMod val="75000"/>
                  </a:schemeClr>
                </a:solidFill>
              </a:rPr>
              <a:t>Bruss’Help</a:t>
            </a:r>
            <a:r>
              <a:rPr lang="fr-BE" sz="2000" b="1" dirty="0">
                <a:solidFill>
                  <a:schemeClr val="accent1">
                    <a:lumMod val="75000"/>
                  </a:schemeClr>
                </a:solidFill>
              </a:rPr>
              <a:t>) </a:t>
            </a:r>
          </a:p>
          <a:p>
            <a:pPr algn="l"/>
            <a:r>
              <a:rPr lang="fr-BE" sz="2000" b="1" dirty="0" err="1">
                <a:solidFill>
                  <a:schemeClr val="accent1">
                    <a:lumMod val="75000"/>
                  </a:schemeClr>
                </a:solidFill>
              </a:rPr>
              <a:t>Besluit</a:t>
            </a:r>
            <a:r>
              <a:rPr lang="fr-BE" sz="2000" b="1" dirty="0">
                <a:solidFill>
                  <a:schemeClr val="accent1">
                    <a:lumMod val="75000"/>
                  </a:schemeClr>
                </a:solidFill>
              </a:rPr>
              <a:t> </a:t>
            </a:r>
            <a:r>
              <a:rPr lang="fr-BE" sz="2000" b="1" dirty="0" err="1">
                <a:solidFill>
                  <a:schemeClr val="accent1">
                    <a:lumMod val="75000"/>
                  </a:schemeClr>
                </a:solidFill>
              </a:rPr>
              <a:t>een</a:t>
            </a:r>
            <a:r>
              <a:rPr lang="fr-BE" sz="2000" b="1" dirty="0">
                <a:solidFill>
                  <a:schemeClr val="accent1">
                    <a:lumMod val="75000"/>
                  </a:schemeClr>
                </a:solidFill>
              </a:rPr>
              <a:t> </a:t>
            </a:r>
            <a:r>
              <a:rPr lang="fr-BE" sz="2000" b="1" dirty="0" err="1">
                <a:solidFill>
                  <a:schemeClr val="accent1">
                    <a:lumMod val="75000"/>
                  </a:schemeClr>
                </a:solidFill>
              </a:rPr>
              <a:t>blik</a:t>
            </a:r>
            <a:r>
              <a:rPr lang="fr-BE" sz="2000" b="1" dirty="0">
                <a:solidFill>
                  <a:schemeClr val="accent1">
                    <a:lumMod val="75000"/>
                  </a:schemeClr>
                </a:solidFill>
              </a:rPr>
              <a:t> </a:t>
            </a:r>
            <a:r>
              <a:rPr lang="fr-BE" sz="2000" b="1" dirty="0" err="1">
                <a:solidFill>
                  <a:schemeClr val="accent1">
                    <a:lumMod val="75000"/>
                  </a:schemeClr>
                </a:solidFill>
              </a:rPr>
              <a:t>vanuit</a:t>
            </a:r>
            <a:r>
              <a:rPr lang="fr-BE" sz="2000" b="1" dirty="0">
                <a:solidFill>
                  <a:schemeClr val="accent1">
                    <a:lumMod val="75000"/>
                  </a:schemeClr>
                </a:solidFill>
              </a:rPr>
              <a:t> het </a:t>
            </a:r>
            <a:r>
              <a:rPr lang="fr-BE" sz="2000" b="1" dirty="0" err="1">
                <a:solidFill>
                  <a:schemeClr val="accent1">
                    <a:lumMod val="75000"/>
                  </a:schemeClr>
                </a:solidFill>
              </a:rPr>
              <a:t>terrein</a:t>
            </a:r>
            <a:r>
              <a:rPr lang="fr-BE" sz="2000" b="1" dirty="0">
                <a:solidFill>
                  <a:schemeClr val="accent1">
                    <a:lumMod val="75000"/>
                  </a:schemeClr>
                </a:solidFill>
              </a:rPr>
              <a:t> (directeur van het </a:t>
            </a:r>
            <a:r>
              <a:rPr lang="fr-BE" sz="2000" b="1" dirty="0" err="1">
                <a:solidFill>
                  <a:schemeClr val="accent1">
                    <a:lumMod val="75000"/>
                  </a:schemeClr>
                </a:solidFill>
              </a:rPr>
              <a:t>Brusselse</a:t>
            </a:r>
            <a:r>
              <a:rPr lang="fr-BE" sz="2000" b="1" dirty="0">
                <a:solidFill>
                  <a:schemeClr val="accent1">
                    <a:lumMod val="75000"/>
                  </a:schemeClr>
                </a:solidFill>
              </a:rPr>
              <a:t> OCMW en </a:t>
            </a:r>
            <a:r>
              <a:rPr lang="fr-BE" sz="2000" b="1" dirty="0" err="1">
                <a:solidFill>
                  <a:schemeClr val="accent1">
                    <a:lumMod val="75000"/>
                  </a:schemeClr>
                </a:solidFill>
              </a:rPr>
              <a:t>voorzitter</a:t>
            </a:r>
            <a:r>
              <a:rPr lang="fr-BE" sz="2000" b="1" dirty="0">
                <a:solidFill>
                  <a:schemeClr val="accent1">
                    <a:lumMod val="75000"/>
                  </a:schemeClr>
                </a:solidFill>
              </a:rPr>
              <a:t> van </a:t>
            </a:r>
            <a:r>
              <a:rPr lang="fr-BE" sz="2000" b="1" dirty="0" err="1">
                <a:solidFill>
                  <a:schemeClr val="accent1">
                    <a:lumMod val="75000"/>
                  </a:schemeClr>
                </a:solidFill>
              </a:rPr>
              <a:t>Bruss’Help</a:t>
            </a:r>
            <a:r>
              <a:rPr lang="fr-BE" sz="2000" b="1" dirty="0">
                <a:solidFill>
                  <a:schemeClr val="accent1">
                    <a:lumMod val="75000"/>
                  </a:schemeClr>
                </a:solidFill>
              </a:rPr>
              <a:t>)</a:t>
            </a:r>
          </a:p>
          <a:p>
            <a:pPr algn="l"/>
            <a:r>
              <a:rPr lang="fr-BE" sz="2000" b="1" dirty="0">
                <a:solidFill>
                  <a:schemeClr val="accent1">
                    <a:lumMod val="75000"/>
                  </a:schemeClr>
                </a:solidFill>
              </a:rPr>
              <a:t>Pierre Verbeeren</a:t>
            </a:r>
          </a:p>
        </p:txBody>
      </p:sp>
      <p:sp>
        <p:nvSpPr>
          <p:cNvPr id="11" name="Espace réservé du pied de page 10">
            <a:extLst>
              <a:ext uri="{FF2B5EF4-FFF2-40B4-BE49-F238E27FC236}">
                <a16:creationId xmlns:a16="http://schemas.microsoft.com/office/drawing/2014/main" id="{D5D07327-7ADB-8C39-61C3-501CBF12D442}"/>
              </a:ext>
            </a:extLst>
          </p:cNvPr>
          <p:cNvSpPr>
            <a:spLocks noGrp="1"/>
          </p:cNvSpPr>
          <p:nvPr>
            <p:ph type="ftr" sz="quarter" idx="11"/>
          </p:nvPr>
        </p:nvSpPr>
        <p:spPr/>
        <p:txBody>
          <a:bodyPr/>
          <a:lstStyle/>
          <a:p>
            <a:r>
              <a:rPr lang="fr-BE"/>
              <a:t>17 04 2024 - La Tricoterie</a:t>
            </a:r>
          </a:p>
        </p:txBody>
      </p:sp>
      <p:pic>
        <p:nvPicPr>
          <p:cNvPr id="6" name="Image 5">
            <a:extLst>
              <a:ext uri="{FF2B5EF4-FFF2-40B4-BE49-F238E27FC236}">
                <a16:creationId xmlns:a16="http://schemas.microsoft.com/office/drawing/2014/main" id="{6848150F-5EF1-8D5A-2CF8-2BA6DBC9A323}"/>
              </a:ext>
            </a:extLst>
          </p:cNvPr>
          <p:cNvPicPr>
            <a:picLocks noChangeAspect="1"/>
          </p:cNvPicPr>
          <p:nvPr/>
        </p:nvPicPr>
        <p:blipFill>
          <a:blip r:embed="rId2"/>
          <a:stretch>
            <a:fillRect/>
          </a:stretch>
        </p:blipFill>
        <p:spPr>
          <a:xfrm>
            <a:off x="71684" y="5948674"/>
            <a:ext cx="4666816" cy="815352"/>
          </a:xfrm>
          <a:prstGeom prst="rect">
            <a:avLst/>
          </a:prstGeom>
        </p:spPr>
      </p:pic>
      <p:pic>
        <p:nvPicPr>
          <p:cNvPr id="4" name="Image 3">
            <a:extLst>
              <a:ext uri="{FF2B5EF4-FFF2-40B4-BE49-F238E27FC236}">
                <a16:creationId xmlns:a16="http://schemas.microsoft.com/office/drawing/2014/main" id="{194CF4C2-E9A9-F5DD-9DAF-A465DE39EBC4}"/>
              </a:ext>
            </a:extLst>
          </p:cNvPr>
          <p:cNvPicPr>
            <a:picLocks noChangeAspect="1"/>
          </p:cNvPicPr>
          <p:nvPr/>
        </p:nvPicPr>
        <p:blipFill>
          <a:blip r:embed="rId3"/>
          <a:stretch>
            <a:fillRect/>
          </a:stretch>
        </p:blipFill>
        <p:spPr>
          <a:xfrm>
            <a:off x="4409440" y="2281440"/>
            <a:ext cx="4866640" cy="4032359"/>
          </a:xfrm>
          <a:prstGeom prst="rect">
            <a:avLst/>
          </a:prstGeom>
        </p:spPr>
      </p:pic>
    </p:spTree>
    <p:extLst>
      <p:ext uri="{BB962C8B-B14F-4D97-AF65-F5344CB8AC3E}">
        <p14:creationId xmlns:p14="http://schemas.microsoft.com/office/powerpoint/2010/main" val="1896613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31022-01C9-E6F0-BDA4-B6E9F9D65342}"/>
            </a:ext>
          </a:extLst>
        </p:cNvPr>
        <p:cNvGrpSpPr/>
        <p:nvPr/>
      </p:nvGrpSpPr>
      <p:grpSpPr>
        <a:xfrm>
          <a:off x="0" y="0"/>
          <a:ext cx="0" cy="0"/>
          <a:chOff x="0" y="0"/>
          <a:chExt cx="0" cy="0"/>
        </a:xfrm>
      </p:grpSpPr>
      <p:sp>
        <p:nvSpPr>
          <p:cNvPr id="3" name="Sous-titre 2">
            <a:extLst>
              <a:ext uri="{FF2B5EF4-FFF2-40B4-BE49-F238E27FC236}">
                <a16:creationId xmlns:a16="http://schemas.microsoft.com/office/drawing/2014/main" id="{8F3B4CF4-94AB-65E3-ABB1-51917B46E4AC}"/>
              </a:ext>
            </a:extLst>
          </p:cNvPr>
          <p:cNvSpPr>
            <a:spLocks noGrp="1"/>
          </p:cNvSpPr>
          <p:nvPr>
            <p:ph type="subTitle" idx="1"/>
          </p:nvPr>
        </p:nvSpPr>
        <p:spPr>
          <a:xfrm>
            <a:off x="477520" y="3458302"/>
            <a:ext cx="10149840" cy="1655762"/>
          </a:xfrm>
        </p:spPr>
        <p:txBody>
          <a:bodyPr>
            <a:noAutofit/>
          </a:bodyPr>
          <a:lstStyle/>
          <a:p>
            <a:pPr algn="l"/>
            <a:r>
              <a:rPr lang="fr-BE" sz="3600" b="1" dirty="0">
                <a:solidFill>
                  <a:schemeClr val="accent1">
                    <a:lumMod val="75000"/>
                  </a:schemeClr>
                </a:solidFill>
              </a:rPr>
              <a:t>Intervention de la Secrétaire d’Etat au Logement</a:t>
            </a:r>
          </a:p>
          <a:p>
            <a:pPr algn="l"/>
            <a:r>
              <a:rPr lang="fr-BE" sz="3600" b="1" dirty="0" err="1">
                <a:solidFill>
                  <a:schemeClr val="accent1">
                    <a:lumMod val="75000"/>
                  </a:schemeClr>
                </a:solidFill>
              </a:rPr>
              <a:t>Toespraak</a:t>
            </a:r>
            <a:r>
              <a:rPr lang="fr-BE" sz="3600" b="1" dirty="0">
                <a:solidFill>
                  <a:schemeClr val="accent1">
                    <a:lumMod val="75000"/>
                  </a:schemeClr>
                </a:solidFill>
              </a:rPr>
              <a:t> van de </a:t>
            </a:r>
            <a:r>
              <a:rPr lang="fr-BE" sz="3600" b="1" dirty="0" err="1">
                <a:solidFill>
                  <a:schemeClr val="accent1">
                    <a:lumMod val="75000"/>
                  </a:schemeClr>
                </a:solidFill>
              </a:rPr>
              <a:t>S</a:t>
            </a:r>
            <a:r>
              <a:rPr lang="fr-BE" sz="3600" b="1" i="0" dirty="0" err="1">
                <a:solidFill>
                  <a:schemeClr val="accent1">
                    <a:lumMod val="75000"/>
                  </a:schemeClr>
                </a:solidFill>
                <a:effectLst/>
              </a:rPr>
              <a:t>taatssecretaris</a:t>
            </a:r>
            <a:r>
              <a:rPr lang="fr-BE" sz="3600" b="1" i="0" dirty="0">
                <a:solidFill>
                  <a:schemeClr val="accent1">
                    <a:lumMod val="75000"/>
                  </a:schemeClr>
                </a:solidFill>
                <a:effectLst/>
              </a:rPr>
              <a:t> </a:t>
            </a:r>
            <a:r>
              <a:rPr lang="fr-BE" sz="3600" b="1" i="0" dirty="0" err="1">
                <a:solidFill>
                  <a:schemeClr val="accent1">
                    <a:lumMod val="75000"/>
                  </a:schemeClr>
                </a:solidFill>
                <a:effectLst/>
              </a:rPr>
              <a:t>voor</a:t>
            </a:r>
            <a:r>
              <a:rPr lang="fr-BE" sz="3600" b="1" i="0" dirty="0">
                <a:solidFill>
                  <a:schemeClr val="accent1">
                    <a:lumMod val="75000"/>
                  </a:schemeClr>
                </a:solidFill>
                <a:effectLst/>
              </a:rPr>
              <a:t> </a:t>
            </a:r>
            <a:r>
              <a:rPr lang="fr-BE" sz="3600" b="1" i="0" dirty="0" err="1">
                <a:solidFill>
                  <a:schemeClr val="accent1">
                    <a:lumMod val="75000"/>
                  </a:schemeClr>
                </a:solidFill>
                <a:effectLst/>
              </a:rPr>
              <a:t>Huisvesting</a:t>
            </a:r>
            <a:endParaRPr lang="fr-BE" sz="3600" b="1" dirty="0">
              <a:solidFill>
                <a:schemeClr val="accent1">
                  <a:lumMod val="75000"/>
                </a:schemeClr>
              </a:solidFill>
            </a:endParaRPr>
          </a:p>
        </p:txBody>
      </p:sp>
      <p:sp>
        <p:nvSpPr>
          <p:cNvPr id="11" name="Espace réservé du pied de page 10">
            <a:extLst>
              <a:ext uri="{FF2B5EF4-FFF2-40B4-BE49-F238E27FC236}">
                <a16:creationId xmlns:a16="http://schemas.microsoft.com/office/drawing/2014/main" id="{C129F609-68BA-6EEF-D51A-0D40B510217C}"/>
              </a:ext>
            </a:extLst>
          </p:cNvPr>
          <p:cNvSpPr>
            <a:spLocks noGrp="1"/>
          </p:cNvSpPr>
          <p:nvPr>
            <p:ph type="ftr" sz="quarter" idx="11"/>
          </p:nvPr>
        </p:nvSpPr>
        <p:spPr/>
        <p:txBody>
          <a:bodyPr/>
          <a:lstStyle/>
          <a:p>
            <a:r>
              <a:rPr lang="fr-BE"/>
              <a:t>17 04 2024 - La Tricoterie</a:t>
            </a:r>
          </a:p>
        </p:txBody>
      </p:sp>
      <p:pic>
        <p:nvPicPr>
          <p:cNvPr id="4" name="Image 3">
            <a:extLst>
              <a:ext uri="{FF2B5EF4-FFF2-40B4-BE49-F238E27FC236}">
                <a16:creationId xmlns:a16="http://schemas.microsoft.com/office/drawing/2014/main" id="{EA3FF871-709A-F3F9-1714-29C26D42853B}"/>
              </a:ext>
            </a:extLst>
          </p:cNvPr>
          <p:cNvPicPr>
            <a:picLocks noChangeAspect="1"/>
          </p:cNvPicPr>
          <p:nvPr/>
        </p:nvPicPr>
        <p:blipFill>
          <a:blip r:embed="rId2"/>
          <a:stretch>
            <a:fillRect/>
          </a:stretch>
        </p:blipFill>
        <p:spPr>
          <a:xfrm>
            <a:off x="183952" y="6003907"/>
            <a:ext cx="3854648" cy="704886"/>
          </a:xfrm>
          <a:prstGeom prst="rect">
            <a:avLst/>
          </a:prstGeom>
        </p:spPr>
      </p:pic>
      <p:pic>
        <p:nvPicPr>
          <p:cNvPr id="12" name="Image 11">
            <a:extLst>
              <a:ext uri="{FF2B5EF4-FFF2-40B4-BE49-F238E27FC236}">
                <a16:creationId xmlns:a16="http://schemas.microsoft.com/office/drawing/2014/main" id="{126B9046-68A7-13DA-5447-6EB0F19124EF}"/>
              </a:ext>
            </a:extLst>
          </p:cNvPr>
          <p:cNvPicPr>
            <a:picLocks noChangeAspect="1"/>
          </p:cNvPicPr>
          <p:nvPr/>
        </p:nvPicPr>
        <p:blipFill>
          <a:blip r:embed="rId3"/>
          <a:stretch>
            <a:fillRect/>
          </a:stretch>
        </p:blipFill>
        <p:spPr>
          <a:xfrm>
            <a:off x="850704" y="644525"/>
            <a:ext cx="4271380" cy="2275932"/>
          </a:xfrm>
          <a:prstGeom prst="rect">
            <a:avLst/>
          </a:prstGeom>
        </p:spPr>
      </p:pic>
      <p:pic>
        <p:nvPicPr>
          <p:cNvPr id="14" name="Image 13">
            <a:extLst>
              <a:ext uri="{FF2B5EF4-FFF2-40B4-BE49-F238E27FC236}">
                <a16:creationId xmlns:a16="http://schemas.microsoft.com/office/drawing/2014/main" id="{49F39144-2CCA-FB89-0AD5-462D3EB1BB8B}"/>
              </a:ext>
            </a:extLst>
          </p:cNvPr>
          <p:cNvPicPr>
            <a:picLocks noChangeAspect="1"/>
          </p:cNvPicPr>
          <p:nvPr/>
        </p:nvPicPr>
        <p:blipFill>
          <a:blip r:embed="rId4"/>
          <a:stretch>
            <a:fillRect/>
          </a:stretch>
        </p:blipFill>
        <p:spPr>
          <a:xfrm>
            <a:off x="5972789" y="621496"/>
            <a:ext cx="4271380" cy="2302796"/>
          </a:xfrm>
          <a:prstGeom prst="rect">
            <a:avLst/>
          </a:prstGeom>
        </p:spPr>
      </p:pic>
    </p:spTree>
    <p:extLst>
      <p:ext uri="{BB962C8B-B14F-4D97-AF65-F5344CB8AC3E}">
        <p14:creationId xmlns:p14="http://schemas.microsoft.com/office/powerpoint/2010/main" val="3691348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5CC806-8615-55FC-27A6-04CFC52447E3}"/>
              </a:ext>
            </a:extLst>
          </p:cNvPr>
          <p:cNvSpPr>
            <a:spLocks noGrp="1"/>
          </p:cNvSpPr>
          <p:nvPr>
            <p:ph type="title"/>
          </p:nvPr>
        </p:nvSpPr>
        <p:spPr/>
        <p:txBody>
          <a:bodyPr>
            <a:normAutofit fontScale="90000"/>
          </a:bodyPr>
          <a:lstStyle/>
          <a:p>
            <a:r>
              <a:rPr lang="fr-BE" b="1" dirty="0" err="1">
                <a:solidFill>
                  <a:schemeClr val="accent1">
                    <a:lumMod val="75000"/>
                  </a:schemeClr>
                </a:solidFill>
              </a:rPr>
              <a:t>Bedankt</a:t>
            </a:r>
            <a:r>
              <a:rPr lang="fr-BE" b="1" dirty="0">
                <a:solidFill>
                  <a:schemeClr val="accent1">
                    <a:lumMod val="75000"/>
                  </a:schemeClr>
                </a:solidFill>
              </a:rPr>
              <a:t> </a:t>
            </a:r>
            <a:r>
              <a:rPr lang="fr-BE" b="1" dirty="0" err="1">
                <a:solidFill>
                  <a:schemeClr val="accent1">
                    <a:lumMod val="75000"/>
                  </a:schemeClr>
                </a:solidFill>
              </a:rPr>
              <a:t>voor</a:t>
            </a:r>
            <a:r>
              <a:rPr lang="fr-BE" b="1" dirty="0">
                <a:solidFill>
                  <a:schemeClr val="accent1">
                    <a:lumMod val="75000"/>
                  </a:schemeClr>
                </a:solidFill>
              </a:rPr>
              <a:t> </a:t>
            </a:r>
            <a:r>
              <a:rPr lang="fr-BE" b="1" dirty="0" err="1">
                <a:solidFill>
                  <a:schemeClr val="accent1">
                    <a:lumMod val="75000"/>
                  </a:schemeClr>
                </a:solidFill>
              </a:rPr>
              <a:t>uw</a:t>
            </a:r>
            <a:r>
              <a:rPr lang="fr-BE" b="1" dirty="0">
                <a:solidFill>
                  <a:schemeClr val="accent1">
                    <a:lumMod val="75000"/>
                  </a:schemeClr>
                </a:solidFill>
              </a:rPr>
              <a:t> </a:t>
            </a:r>
            <a:r>
              <a:rPr lang="fr-BE" b="1" dirty="0" err="1">
                <a:solidFill>
                  <a:schemeClr val="accent1">
                    <a:lumMod val="75000"/>
                  </a:schemeClr>
                </a:solidFill>
              </a:rPr>
              <a:t>deelname</a:t>
            </a:r>
            <a:r>
              <a:rPr lang="fr-BE" b="1" dirty="0">
                <a:solidFill>
                  <a:schemeClr val="accent1">
                    <a:lumMod val="75000"/>
                  </a:schemeClr>
                </a:solidFill>
              </a:rPr>
              <a:t>!</a:t>
            </a:r>
            <a:br>
              <a:rPr lang="fr-BE" b="1" dirty="0">
                <a:solidFill>
                  <a:schemeClr val="accent1">
                    <a:lumMod val="75000"/>
                  </a:schemeClr>
                </a:solidFill>
              </a:rPr>
            </a:br>
            <a:r>
              <a:rPr lang="fr-BE" b="1" dirty="0">
                <a:solidFill>
                  <a:schemeClr val="accent1">
                    <a:lumMod val="75000"/>
                  </a:schemeClr>
                </a:solidFill>
              </a:rPr>
              <a:t>Merci pour votre participation!</a:t>
            </a:r>
            <a:br>
              <a:rPr lang="fr-BE" b="1" dirty="0">
                <a:solidFill>
                  <a:schemeClr val="accent1">
                    <a:lumMod val="75000"/>
                  </a:schemeClr>
                </a:solidFill>
              </a:rPr>
            </a:br>
            <a:endParaRPr lang="fr-BE" b="1" dirty="0">
              <a:solidFill>
                <a:schemeClr val="accent1">
                  <a:lumMod val="75000"/>
                </a:schemeClr>
              </a:solidFill>
            </a:endParaRPr>
          </a:p>
        </p:txBody>
      </p:sp>
      <p:sp>
        <p:nvSpPr>
          <p:cNvPr id="3" name="Espace réservé du contenu 2">
            <a:extLst>
              <a:ext uri="{FF2B5EF4-FFF2-40B4-BE49-F238E27FC236}">
                <a16:creationId xmlns:a16="http://schemas.microsoft.com/office/drawing/2014/main" id="{CEEC6ED3-826D-F315-3858-ABEFFA41301C}"/>
              </a:ext>
            </a:extLst>
          </p:cNvPr>
          <p:cNvSpPr>
            <a:spLocks noGrp="1"/>
          </p:cNvSpPr>
          <p:nvPr>
            <p:ph idx="1"/>
          </p:nvPr>
        </p:nvSpPr>
        <p:spPr/>
        <p:txBody>
          <a:bodyPr/>
          <a:lstStyle/>
          <a:p>
            <a:r>
              <a:rPr lang="fr-BE" dirty="0">
                <a:solidFill>
                  <a:schemeClr val="tx1">
                    <a:lumMod val="50000"/>
                    <a:lumOff val="50000"/>
                  </a:schemeClr>
                </a:solidFill>
              </a:rPr>
              <a:t>Une page web sera bientôt disponible avec toutes les informations relatives au PUL.</a:t>
            </a:r>
          </a:p>
          <a:p>
            <a:endParaRPr lang="fr-BE" dirty="0">
              <a:solidFill>
                <a:schemeClr val="tx1">
                  <a:lumMod val="50000"/>
                  <a:lumOff val="50000"/>
                </a:schemeClr>
              </a:solidFill>
            </a:endParaRPr>
          </a:p>
          <a:p>
            <a:endParaRPr lang="fr-BE" dirty="0"/>
          </a:p>
          <a:p>
            <a:endParaRPr lang="fr-BE" dirty="0"/>
          </a:p>
          <a:p>
            <a:endParaRPr lang="fr-BE" dirty="0"/>
          </a:p>
          <a:p>
            <a:endParaRPr lang="fr-BE" dirty="0">
              <a:solidFill>
                <a:schemeClr val="tx1">
                  <a:lumMod val="50000"/>
                  <a:lumOff val="50000"/>
                </a:schemeClr>
              </a:solidFill>
            </a:endParaRPr>
          </a:p>
          <a:p>
            <a:r>
              <a:rPr lang="fr-BE" dirty="0" err="1">
                <a:solidFill>
                  <a:schemeClr val="tx1">
                    <a:lumMod val="50000"/>
                    <a:lumOff val="50000"/>
                  </a:schemeClr>
                </a:solidFill>
              </a:rPr>
              <a:t>Een</a:t>
            </a:r>
            <a:r>
              <a:rPr lang="fr-BE" dirty="0">
                <a:solidFill>
                  <a:schemeClr val="tx1">
                    <a:lumMod val="50000"/>
                    <a:lumOff val="50000"/>
                  </a:schemeClr>
                </a:solidFill>
              </a:rPr>
              <a:t> </a:t>
            </a:r>
            <a:r>
              <a:rPr lang="fr-BE" dirty="0" err="1">
                <a:solidFill>
                  <a:schemeClr val="tx1">
                    <a:lumMod val="50000"/>
                    <a:lumOff val="50000"/>
                  </a:schemeClr>
                </a:solidFill>
              </a:rPr>
              <a:t>webpagina</a:t>
            </a:r>
            <a:r>
              <a:rPr lang="fr-BE" dirty="0">
                <a:solidFill>
                  <a:schemeClr val="tx1">
                    <a:lumMod val="50000"/>
                    <a:lumOff val="50000"/>
                  </a:schemeClr>
                </a:solidFill>
              </a:rPr>
              <a:t> </a:t>
            </a:r>
            <a:r>
              <a:rPr lang="fr-BE" dirty="0" err="1">
                <a:solidFill>
                  <a:schemeClr val="tx1">
                    <a:lumMod val="50000"/>
                    <a:lumOff val="50000"/>
                  </a:schemeClr>
                </a:solidFill>
              </a:rPr>
              <a:t>besteden</a:t>
            </a:r>
            <a:r>
              <a:rPr lang="fr-BE" dirty="0">
                <a:solidFill>
                  <a:schemeClr val="tx1">
                    <a:lumMod val="50000"/>
                    <a:lumOff val="50000"/>
                  </a:schemeClr>
                </a:solidFill>
              </a:rPr>
              <a:t> </a:t>
            </a:r>
            <a:r>
              <a:rPr lang="fr-BE" dirty="0" err="1">
                <a:solidFill>
                  <a:schemeClr val="tx1">
                    <a:lumMod val="50000"/>
                    <a:lumOff val="50000"/>
                  </a:schemeClr>
                </a:solidFill>
              </a:rPr>
              <a:t>aan</a:t>
            </a:r>
            <a:r>
              <a:rPr lang="fr-BE" dirty="0">
                <a:solidFill>
                  <a:schemeClr val="tx1">
                    <a:lumMod val="50000"/>
                    <a:lumOff val="50000"/>
                  </a:schemeClr>
                </a:solidFill>
              </a:rPr>
              <a:t> de NPH </a:t>
            </a:r>
            <a:r>
              <a:rPr lang="fr-BE" dirty="0" err="1">
                <a:solidFill>
                  <a:schemeClr val="tx1">
                    <a:lumMod val="50000"/>
                    <a:lumOff val="50000"/>
                  </a:schemeClr>
                </a:solidFill>
              </a:rPr>
              <a:t>zal</a:t>
            </a:r>
            <a:r>
              <a:rPr lang="fr-BE" dirty="0">
                <a:solidFill>
                  <a:schemeClr val="tx1">
                    <a:lumMod val="50000"/>
                    <a:lumOff val="50000"/>
                  </a:schemeClr>
                </a:solidFill>
              </a:rPr>
              <a:t> </a:t>
            </a:r>
            <a:r>
              <a:rPr lang="fr-BE" dirty="0" err="1">
                <a:solidFill>
                  <a:schemeClr val="tx1">
                    <a:lumMod val="50000"/>
                    <a:lumOff val="50000"/>
                  </a:schemeClr>
                </a:solidFill>
              </a:rPr>
              <a:t>binnenkort</a:t>
            </a:r>
            <a:r>
              <a:rPr lang="fr-BE" dirty="0">
                <a:solidFill>
                  <a:schemeClr val="tx1">
                    <a:lumMod val="50000"/>
                    <a:lumOff val="50000"/>
                  </a:schemeClr>
                </a:solidFill>
              </a:rPr>
              <a:t> on line </a:t>
            </a:r>
            <a:r>
              <a:rPr lang="fr-BE" dirty="0" err="1">
                <a:solidFill>
                  <a:schemeClr val="tx1">
                    <a:lumMod val="50000"/>
                    <a:lumOff val="50000"/>
                  </a:schemeClr>
                </a:solidFill>
              </a:rPr>
              <a:t>zijn</a:t>
            </a:r>
            <a:r>
              <a:rPr lang="fr-BE" dirty="0">
                <a:solidFill>
                  <a:schemeClr val="tx1">
                    <a:lumMod val="50000"/>
                    <a:lumOff val="50000"/>
                  </a:schemeClr>
                </a:solidFill>
              </a:rPr>
              <a:t>.</a:t>
            </a:r>
          </a:p>
        </p:txBody>
      </p:sp>
      <p:pic>
        <p:nvPicPr>
          <p:cNvPr id="6" name="Image 5">
            <a:extLst>
              <a:ext uri="{FF2B5EF4-FFF2-40B4-BE49-F238E27FC236}">
                <a16:creationId xmlns:a16="http://schemas.microsoft.com/office/drawing/2014/main" id="{FE125079-8088-3C97-DC1C-A81C6745A98B}"/>
              </a:ext>
            </a:extLst>
          </p:cNvPr>
          <p:cNvPicPr>
            <a:picLocks noChangeAspect="1"/>
          </p:cNvPicPr>
          <p:nvPr/>
        </p:nvPicPr>
        <p:blipFill>
          <a:blip r:embed="rId2"/>
          <a:stretch>
            <a:fillRect/>
          </a:stretch>
        </p:blipFill>
        <p:spPr>
          <a:xfrm>
            <a:off x="5026360" y="2495855"/>
            <a:ext cx="2718968" cy="2408614"/>
          </a:xfrm>
          <a:prstGeom prst="rect">
            <a:avLst/>
          </a:prstGeom>
        </p:spPr>
      </p:pic>
      <p:pic>
        <p:nvPicPr>
          <p:cNvPr id="7" name="Image 6">
            <a:extLst>
              <a:ext uri="{FF2B5EF4-FFF2-40B4-BE49-F238E27FC236}">
                <a16:creationId xmlns:a16="http://schemas.microsoft.com/office/drawing/2014/main" id="{C7192D70-7D43-2693-E277-AB4BFA86B66D}"/>
              </a:ext>
            </a:extLst>
          </p:cNvPr>
          <p:cNvPicPr>
            <a:picLocks noChangeAspect="1"/>
          </p:cNvPicPr>
          <p:nvPr/>
        </p:nvPicPr>
        <p:blipFill>
          <a:blip r:embed="rId3"/>
          <a:stretch>
            <a:fillRect/>
          </a:stretch>
        </p:blipFill>
        <p:spPr>
          <a:xfrm>
            <a:off x="1215667" y="2773305"/>
            <a:ext cx="3478822" cy="1853715"/>
          </a:xfrm>
          <a:prstGeom prst="rect">
            <a:avLst/>
          </a:prstGeom>
        </p:spPr>
      </p:pic>
      <p:pic>
        <p:nvPicPr>
          <p:cNvPr id="8" name="Image 7">
            <a:extLst>
              <a:ext uri="{FF2B5EF4-FFF2-40B4-BE49-F238E27FC236}">
                <a16:creationId xmlns:a16="http://schemas.microsoft.com/office/drawing/2014/main" id="{07D7D73D-CED4-89FA-DFDA-3E8960BD4DA2}"/>
              </a:ext>
            </a:extLst>
          </p:cNvPr>
          <p:cNvPicPr>
            <a:picLocks noChangeAspect="1"/>
          </p:cNvPicPr>
          <p:nvPr/>
        </p:nvPicPr>
        <p:blipFill>
          <a:blip r:embed="rId4"/>
          <a:stretch>
            <a:fillRect/>
          </a:stretch>
        </p:blipFill>
        <p:spPr>
          <a:xfrm>
            <a:off x="8077200" y="2773305"/>
            <a:ext cx="3438394" cy="1853715"/>
          </a:xfrm>
          <a:prstGeom prst="rect">
            <a:avLst/>
          </a:prstGeom>
        </p:spPr>
      </p:pic>
    </p:spTree>
    <p:extLst>
      <p:ext uri="{BB962C8B-B14F-4D97-AF65-F5344CB8AC3E}">
        <p14:creationId xmlns:p14="http://schemas.microsoft.com/office/powerpoint/2010/main" val="3230506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0D239-DC1D-65C1-1B06-CE17FE4A3E0D}"/>
            </a:ext>
          </a:extLst>
        </p:cNvPr>
        <p:cNvGrpSpPr/>
        <p:nvPr/>
      </p:nvGrpSpPr>
      <p:grpSpPr>
        <a:xfrm>
          <a:off x="0" y="0"/>
          <a:ext cx="0" cy="0"/>
          <a:chOff x="0" y="0"/>
          <a:chExt cx="0" cy="0"/>
        </a:xfrm>
      </p:grpSpPr>
      <p:sp>
        <p:nvSpPr>
          <p:cNvPr id="3" name="Sous-titre 2">
            <a:extLst>
              <a:ext uri="{FF2B5EF4-FFF2-40B4-BE49-F238E27FC236}">
                <a16:creationId xmlns:a16="http://schemas.microsoft.com/office/drawing/2014/main" id="{D96D37CB-3CF9-DDEC-33B3-5CFD2012E386}"/>
              </a:ext>
            </a:extLst>
          </p:cNvPr>
          <p:cNvSpPr>
            <a:spLocks noGrp="1"/>
          </p:cNvSpPr>
          <p:nvPr>
            <p:ph type="subTitle" idx="1"/>
          </p:nvPr>
        </p:nvSpPr>
        <p:spPr>
          <a:xfrm>
            <a:off x="574040" y="528320"/>
            <a:ext cx="11043920" cy="4267200"/>
          </a:xfrm>
        </p:spPr>
        <p:txBody>
          <a:bodyPr>
            <a:noAutofit/>
          </a:bodyPr>
          <a:lstStyle/>
          <a:p>
            <a:pPr algn="just">
              <a:spcBef>
                <a:spcPts val="900"/>
              </a:spcBef>
            </a:pPr>
            <a:r>
              <a:rPr lang="fr-FR" b="1"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Quelques résultats percutants du PUL méritent d’être soulignés </a:t>
            </a:r>
            <a:r>
              <a:rPr lang="fr-FR" sz="2000" b="1"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a:t>
            </a:r>
          </a:p>
          <a:p>
            <a:pPr algn="just">
              <a:spcBef>
                <a:spcPts val="900"/>
              </a:spcBef>
            </a:pPr>
            <a:endParaRPr lang="fr-BE" sz="20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ourier New" panose="02070309020205020404" pitchFamily="49" charset="0"/>
              <a:buChar char="o"/>
            </a:pPr>
            <a:r>
              <a:rPr lang="fr-FR" sz="18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La construction et l’acquisition de </a:t>
            </a:r>
            <a:r>
              <a:rPr lang="fr-FR" sz="1800" b="1"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2.000 nouveaux logements sociaux</a:t>
            </a:r>
            <a:r>
              <a:rPr lang="fr-FR" sz="18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fr-FR" sz="1800" b="1"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avec 1.900 autres en cours de construction</a:t>
            </a:r>
            <a:r>
              <a:rPr lang="fr-FR" sz="18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totalisant </a:t>
            </a:r>
            <a:r>
              <a:rPr lang="fr-FR" sz="1800" b="1"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3.900 logements sociaux</a:t>
            </a:r>
            <a:r>
              <a:rPr lang="fr-FR" sz="18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fr-FR" sz="1800" b="1"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pour cette législature</a:t>
            </a:r>
            <a:r>
              <a:rPr lang="fr-FR" sz="18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soit 2,5 fois plus que lors des 3 précédentes. </a:t>
            </a:r>
            <a:endParaRPr lang="fr-BE" sz="1800" dirty="0">
              <a:solidFill>
                <a:schemeClr val="accent1">
                  <a:lumMod val="75000"/>
                </a:schemeClr>
              </a:solidFill>
              <a:effectLst/>
              <a:latin typeface="Calibri" panose="020F0502020204030204" pitchFamily="34" charset="0"/>
              <a:ea typeface="Calibri" panose="020F0502020204030204" pitchFamily="34" charset="0"/>
            </a:endParaRPr>
          </a:p>
          <a:p>
            <a:pPr marL="342900" lvl="0" indent="-342900" algn="just">
              <a:buFont typeface="Courier New" panose="02070309020205020404" pitchFamily="49" charset="0"/>
              <a:buChar char="o"/>
            </a:pPr>
            <a:r>
              <a:rPr lang="fr-FR" sz="18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La rénovation </a:t>
            </a:r>
            <a:r>
              <a:rPr lang="fr-FR" sz="1800" b="1"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de plus de 25.000 logements sociaux</a:t>
            </a:r>
            <a:endParaRPr lang="fr-BE" sz="1800" dirty="0">
              <a:solidFill>
                <a:schemeClr val="accent1">
                  <a:lumMod val="75000"/>
                </a:schemeClr>
              </a:solidFill>
              <a:effectLst/>
              <a:latin typeface="Calibri" panose="020F0502020204030204" pitchFamily="34" charset="0"/>
              <a:ea typeface="Calibri" panose="020F0502020204030204" pitchFamily="34" charset="0"/>
            </a:endParaRPr>
          </a:p>
          <a:p>
            <a:pPr marL="342900" lvl="0" indent="-342900" algn="just">
              <a:buFont typeface="Courier New" panose="02070309020205020404" pitchFamily="49" charset="0"/>
              <a:buChar char="o"/>
            </a:pPr>
            <a:r>
              <a:rPr lang="fr-FR" sz="18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Ces constructions/acquisitions et rénovations ont permis à </a:t>
            </a:r>
            <a:r>
              <a:rPr lang="fr-FR" sz="1800" b="1"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5.500 ménages</a:t>
            </a:r>
            <a:r>
              <a:rPr lang="fr-FR" sz="18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en attente d’un logement social d’en obtenir un sous cette législature </a:t>
            </a:r>
            <a:endParaRPr lang="fr-BE" sz="1800" dirty="0">
              <a:solidFill>
                <a:schemeClr val="accent1">
                  <a:lumMod val="75000"/>
                </a:schemeClr>
              </a:solidFill>
              <a:effectLst/>
              <a:latin typeface="Calibri" panose="020F0502020204030204" pitchFamily="34" charset="0"/>
              <a:ea typeface="Calibri" panose="020F0502020204030204" pitchFamily="34" charset="0"/>
            </a:endParaRPr>
          </a:p>
          <a:p>
            <a:pPr marL="342900" lvl="0" indent="-342900" algn="just">
              <a:buFont typeface="Courier New" panose="02070309020205020404" pitchFamily="49" charset="0"/>
              <a:buChar char="o"/>
            </a:pPr>
            <a:r>
              <a:rPr lang="fr-FR" sz="18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La réforme de l’</a:t>
            </a:r>
            <a:r>
              <a:rPr lang="fr-FR" sz="1800" b="1"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allocation-loyer</a:t>
            </a:r>
            <a:r>
              <a:rPr lang="fr-FR" sz="18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qui bénéficie à ce jour à </a:t>
            </a:r>
            <a:r>
              <a:rPr lang="fr-FR" sz="1800" b="1"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10.700 ménages</a:t>
            </a:r>
            <a:r>
              <a:rPr lang="fr-FR" sz="1800" b="1" dirty="0">
                <a:solidFill>
                  <a:schemeClr val="accent1">
                    <a:lumMod val="75000"/>
                  </a:schemeClr>
                </a:solidFill>
                <a:latin typeface="Calibri" panose="020F0502020204030204" pitchFamily="34" charset="0"/>
                <a:ea typeface="Times New Roman" panose="02020603050405020304" pitchFamily="18" charset="0"/>
                <a:cs typeface="Calibri" panose="020F0502020204030204" pitchFamily="34" charset="0"/>
              </a:rPr>
              <a:t>, et a déjà aidé plus de 12.500 ménages.</a:t>
            </a:r>
            <a:endParaRPr lang="fr-BE" sz="1800" dirty="0">
              <a:solidFill>
                <a:schemeClr val="accent1">
                  <a:lumMod val="75000"/>
                </a:schemeClr>
              </a:solidFill>
              <a:effectLst/>
              <a:latin typeface="Calibri" panose="020F0502020204030204" pitchFamily="34" charset="0"/>
              <a:ea typeface="Calibri" panose="020F0502020204030204" pitchFamily="34" charset="0"/>
            </a:endParaRPr>
          </a:p>
          <a:p>
            <a:pPr marL="342900" lvl="0" indent="-342900" algn="just">
              <a:buFont typeface="Courier New" panose="02070309020205020404" pitchFamily="49" charset="0"/>
              <a:buChar char="o"/>
            </a:pPr>
            <a:r>
              <a:rPr lang="fr-FR" sz="18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La </a:t>
            </a:r>
            <a:r>
              <a:rPr lang="fr-FR" sz="1800" b="1"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socialisation du parc de logements publics</a:t>
            </a:r>
            <a:r>
              <a:rPr lang="fr-FR" sz="18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dont bénéficient aujourd’hui plus de </a:t>
            </a:r>
            <a:r>
              <a:rPr lang="fr-FR" sz="1800" b="1"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1.000 ménages</a:t>
            </a:r>
            <a:r>
              <a:rPr lang="fr-FR" sz="18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a:t>
            </a:r>
            <a:endParaRPr lang="fr-BE" sz="1800" dirty="0">
              <a:solidFill>
                <a:schemeClr val="accent1">
                  <a:lumMod val="75000"/>
                </a:schemeClr>
              </a:solidFill>
              <a:effectLst/>
              <a:latin typeface="Calibri" panose="020F0502020204030204" pitchFamily="34" charset="0"/>
              <a:ea typeface="Calibri" panose="020F0502020204030204" pitchFamily="34" charset="0"/>
            </a:endParaRPr>
          </a:p>
          <a:p>
            <a:pPr marL="342900" lvl="0" indent="-342900" algn="just">
              <a:spcBef>
                <a:spcPts val="900"/>
              </a:spcBef>
              <a:buFont typeface="Courier New" panose="02070309020205020404" pitchFamily="49" charset="0"/>
              <a:buChar char="o"/>
            </a:pPr>
            <a:r>
              <a:rPr lang="fr-FR" sz="18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Plus de </a:t>
            </a:r>
            <a:r>
              <a:rPr lang="fr-FR" sz="1800" b="1"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2.500 ménages-locataires</a:t>
            </a:r>
            <a:r>
              <a:rPr lang="fr-FR" sz="18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supplémentaires en Agences Immobilières Sociales</a:t>
            </a:r>
          </a:p>
          <a:p>
            <a:pPr marL="342900" lvl="0" indent="-342900" algn="just">
              <a:spcBef>
                <a:spcPts val="900"/>
              </a:spcBef>
              <a:buFont typeface="Courier New" panose="02070309020205020404" pitchFamily="49" charset="0"/>
              <a:buChar char="o"/>
            </a:pPr>
            <a:endParaRPr lang="fr-FR" sz="1800" dirty="0">
              <a:solidFill>
                <a:srgbClr val="111111"/>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spcBef>
                <a:spcPts val="900"/>
              </a:spcBef>
              <a:buFont typeface="Courier New" panose="02070309020205020404" pitchFamily="49" charset="0"/>
              <a:buChar char="o"/>
            </a:pPr>
            <a:endParaRPr lang="fr-BE" sz="1800" dirty="0">
              <a:effectLst/>
              <a:latin typeface="Calibri" panose="020F0502020204030204" pitchFamily="34" charset="0"/>
              <a:ea typeface="Calibri" panose="020F0502020204030204" pitchFamily="34" charset="0"/>
            </a:endParaRPr>
          </a:p>
          <a:p>
            <a:pPr algn="l"/>
            <a:endParaRPr lang="fr-BE" sz="3600" b="1" dirty="0">
              <a:solidFill>
                <a:schemeClr val="accent1">
                  <a:lumMod val="75000"/>
                </a:schemeClr>
              </a:solidFill>
            </a:endParaRPr>
          </a:p>
        </p:txBody>
      </p:sp>
      <p:sp>
        <p:nvSpPr>
          <p:cNvPr id="11" name="Espace réservé du pied de page 10">
            <a:extLst>
              <a:ext uri="{FF2B5EF4-FFF2-40B4-BE49-F238E27FC236}">
                <a16:creationId xmlns:a16="http://schemas.microsoft.com/office/drawing/2014/main" id="{1FF99082-7B7A-E39C-D19E-E43B0705D7A1}"/>
              </a:ext>
            </a:extLst>
          </p:cNvPr>
          <p:cNvSpPr>
            <a:spLocks noGrp="1"/>
          </p:cNvSpPr>
          <p:nvPr>
            <p:ph type="ftr" sz="quarter" idx="11"/>
          </p:nvPr>
        </p:nvSpPr>
        <p:spPr/>
        <p:txBody>
          <a:bodyPr/>
          <a:lstStyle/>
          <a:p>
            <a:r>
              <a:rPr lang="fr-BE"/>
              <a:t>17 04 2024 - La Tricoterie</a:t>
            </a:r>
          </a:p>
        </p:txBody>
      </p:sp>
      <p:pic>
        <p:nvPicPr>
          <p:cNvPr id="4" name="Image 3">
            <a:extLst>
              <a:ext uri="{FF2B5EF4-FFF2-40B4-BE49-F238E27FC236}">
                <a16:creationId xmlns:a16="http://schemas.microsoft.com/office/drawing/2014/main" id="{9849EFEB-2A7A-BDF2-6702-3A837D26EFC9}"/>
              </a:ext>
            </a:extLst>
          </p:cNvPr>
          <p:cNvPicPr>
            <a:picLocks noChangeAspect="1"/>
          </p:cNvPicPr>
          <p:nvPr/>
        </p:nvPicPr>
        <p:blipFill>
          <a:blip r:embed="rId2"/>
          <a:stretch>
            <a:fillRect/>
          </a:stretch>
        </p:blipFill>
        <p:spPr>
          <a:xfrm>
            <a:off x="183952" y="6003907"/>
            <a:ext cx="3854648" cy="704886"/>
          </a:xfrm>
          <a:prstGeom prst="rect">
            <a:avLst/>
          </a:prstGeom>
        </p:spPr>
      </p:pic>
      <p:pic>
        <p:nvPicPr>
          <p:cNvPr id="5" name="Image 4">
            <a:extLst>
              <a:ext uri="{FF2B5EF4-FFF2-40B4-BE49-F238E27FC236}">
                <a16:creationId xmlns:a16="http://schemas.microsoft.com/office/drawing/2014/main" id="{7646802E-64EB-3C17-E8AF-96C29F54BD2D}"/>
              </a:ext>
            </a:extLst>
          </p:cNvPr>
          <p:cNvPicPr>
            <a:picLocks noChangeAspect="1"/>
          </p:cNvPicPr>
          <p:nvPr/>
        </p:nvPicPr>
        <p:blipFill rotWithShape="1">
          <a:blip r:embed="rId3"/>
          <a:srcRect l="4370" r="2373" b="2623"/>
          <a:stretch/>
        </p:blipFill>
        <p:spPr>
          <a:xfrm>
            <a:off x="8585200" y="4564783"/>
            <a:ext cx="3032760" cy="2022305"/>
          </a:xfrm>
          <a:prstGeom prst="rect">
            <a:avLst/>
          </a:prstGeom>
        </p:spPr>
      </p:pic>
    </p:spTree>
    <p:extLst>
      <p:ext uri="{BB962C8B-B14F-4D97-AF65-F5344CB8AC3E}">
        <p14:creationId xmlns:p14="http://schemas.microsoft.com/office/powerpoint/2010/main" val="135573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99546-72F7-37CE-7547-686144F0000B}"/>
            </a:ext>
          </a:extLst>
        </p:cNvPr>
        <p:cNvGrpSpPr/>
        <p:nvPr/>
      </p:nvGrpSpPr>
      <p:grpSpPr>
        <a:xfrm>
          <a:off x="0" y="0"/>
          <a:ext cx="0" cy="0"/>
          <a:chOff x="0" y="0"/>
          <a:chExt cx="0" cy="0"/>
        </a:xfrm>
      </p:grpSpPr>
      <p:sp>
        <p:nvSpPr>
          <p:cNvPr id="3" name="Sous-titre 2">
            <a:extLst>
              <a:ext uri="{FF2B5EF4-FFF2-40B4-BE49-F238E27FC236}">
                <a16:creationId xmlns:a16="http://schemas.microsoft.com/office/drawing/2014/main" id="{E40854F4-8A25-152B-D579-C188CFC52B66}"/>
              </a:ext>
            </a:extLst>
          </p:cNvPr>
          <p:cNvSpPr>
            <a:spLocks noGrp="1"/>
          </p:cNvSpPr>
          <p:nvPr>
            <p:ph type="subTitle" idx="1"/>
          </p:nvPr>
        </p:nvSpPr>
        <p:spPr>
          <a:xfrm>
            <a:off x="447040" y="454435"/>
            <a:ext cx="11145520" cy="4250464"/>
          </a:xfrm>
        </p:spPr>
        <p:txBody>
          <a:bodyPr>
            <a:noAutofit/>
          </a:bodyPr>
          <a:lstStyle/>
          <a:p>
            <a:pPr algn="just">
              <a:spcBef>
                <a:spcPts val="900"/>
              </a:spcBef>
            </a:pPr>
            <a:r>
              <a:rPr lang="fr-FR" sz="18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Au terme de 5 années de conception, de déploiement et d'évaluation des mesures</a:t>
            </a:r>
          </a:p>
          <a:p>
            <a:pPr marL="285750" indent="-285750" algn="just">
              <a:spcBef>
                <a:spcPts val="900"/>
              </a:spcBef>
              <a:buFont typeface="Wingdings" panose="05000000000000000000" pitchFamily="2" charset="2"/>
              <a:buChar char="Ø"/>
            </a:pPr>
            <a:r>
              <a:rPr lang="fr-FR" sz="1800" b="1"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l'enjeu principal réside désormais dans la pérennisation des outils mis en place.</a:t>
            </a:r>
          </a:p>
          <a:p>
            <a:pPr algn="just">
              <a:spcBef>
                <a:spcPts val="900"/>
              </a:spcBef>
            </a:pPr>
            <a:endParaRPr lang="fr-FR" sz="18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900"/>
              </a:spcBef>
            </a:pPr>
            <a:r>
              <a:rPr lang="fr-FR" sz="18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Crucial de ne pas les considérer comme une fin en soi, mais plutôt comme un changement dans les pratiques et les méthodes de travail de l'administration</a:t>
            </a:r>
          </a:p>
          <a:p>
            <a:pPr marL="285750" indent="-285750" algn="just">
              <a:spcBef>
                <a:spcPts val="900"/>
              </a:spcBef>
              <a:buFont typeface="Wingdings" panose="05000000000000000000" pitchFamily="2" charset="2"/>
              <a:buChar char="Ø"/>
            </a:pPr>
            <a:r>
              <a:rPr lang="fr-FR" sz="1800" b="1" dirty="0">
                <a:solidFill>
                  <a:schemeClr val="accent1">
                    <a:lumMod val="75000"/>
                  </a:schemeClr>
                </a:solidFill>
                <a:latin typeface="Calibri" panose="020F0502020204030204" pitchFamily="34" charset="0"/>
                <a:ea typeface="Times New Roman" panose="02020603050405020304" pitchFamily="18" charset="0"/>
                <a:cs typeface="Calibri" panose="020F0502020204030204" pitchFamily="34" charset="0"/>
              </a:rPr>
              <a:t>M</a:t>
            </a:r>
            <a:r>
              <a:rPr lang="fr-FR" sz="1800" b="1"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éritent d'être maintenues et amplifiées</a:t>
            </a:r>
            <a:r>
              <a:rPr lang="fr-FR" sz="18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a:t>
            </a:r>
          </a:p>
          <a:p>
            <a:pPr algn="just">
              <a:spcBef>
                <a:spcPts val="900"/>
              </a:spcBef>
            </a:pPr>
            <a:endParaRPr lang="fr-FR" sz="1800" dirty="0">
              <a:solidFill>
                <a:schemeClr val="accent1">
                  <a:lumMod val="75000"/>
                </a:schemeClr>
              </a:solidFill>
              <a:latin typeface="Calibri" panose="020F0502020204030204" pitchFamily="34" charset="0"/>
              <a:ea typeface="Times New Roman" panose="02020603050405020304" pitchFamily="18" charset="0"/>
              <a:cs typeface="Calibri" panose="020F0502020204030204" pitchFamily="34" charset="0"/>
            </a:endParaRPr>
          </a:p>
          <a:p>
            <a:pPr algn="just">
              <a:spcBef>
                <a:spcPts val="900"/>
              </a:spcBef>
            </a:pPr>
            <a:r>
              <a:rPr lang="fr-FR" sz="18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PUL  = feuille de route vers un logement digne et solidaire, vers un avenir où personne n'est laissé pour compte ! </a:t>
            </a:r>
          </a:p>
          <a:p>
            <a:pPr marL="285750" indent="-285750" algn="just">
              <a:spcBef>
                <a:spcPts val="900"/>
              </a:spcBef>
              <a:buFont typeface="Wingdings" panose="05000000000000000000" pitchFamily="2" charset="2"/>
              <a:buChar char="Ø"/>
            </a:pPr>
            <a:r>
              <a:rPr lang="fr-FR" sz="1800" b="1" dirty="0">
                <a:solidFill>
                  <a:schemeClr val="accent1">
                    <a:lumMod val="75000"/>
                  </a:schemeClr>
                </a:solidFill>
                <a:latin typeface="Calibri" panose="020F0502020204030204" pitchFamily="34" charset="0"/>
                <a:ea typeface="Times New Roman" panose="02020603050405020304" pitchFamily="18" charset="0"/>
                <a:cs typeface="Calibri" panose="020F0502020204030204" pitchFamily="34" charset="0"/>
              </a:rPr>
              <a:t>S</a:t>
            </a:r>
            <a:r>
              <a:rPr lang="fr-FR" sz="1800" b="1"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uccès repose sur une collaboration étroite entre administrations publiques, secteur associatif et secteur privé</a:t>
            </a:r>
            <a:r>
              <a:rPr lang="fr-FR" sz="18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a:t>
            </a:r>
          </a:p>
          <a:p>
            <a:pPr marL="285750" indent="-285750" algn="just">
              <a:spcBef>
                <a:spcPts val="900"/>
              </a:spcBef>
              <a:buFont typeface="Wingdings" panose="05000000000000000000" pitchFamily="2" charset="2"/>
              <a:buChar char="Ø"/>
            </a:pPr>
            <a:endParaRPr lang="fr-BE"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900"/>
              </a:spcBef>
            </a:pPr>
            <a:r>
              <a:rPr lang="fr-FR" sz="18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Je tiens à ce titre à vous remercier chaleureusement, vous qui avez contribué de près ou de loin à l’atteinte de ces résultats.</a:t>
            </a:r>
          </a:p>
          <a:p>
            <a:pPr marL="285750" indent="-285750" algn="just">
              <a:spcBef>
                <a:spcPts val="900"/>
              </a:spcBef>
              <a:buFont typeface="Wingdings" panose="05000000000000000000" pitchFamily="2" charset="2"/>
              <a:buChar char="Ø"/>
            </a:pPr>
            <a:r>
              <a:rPr lang="fr-FR" sz="1800" b="1"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Votre collaboration et votre motivation ont été un facteur essentiel de réussite. </a:t>
            </a:r>
          </a:p>
          <a:p>
            <a:pPr marL="285750" indent="-285750" algn="just">
              <a:spcBef>
                <a:spcPts val="900"/>
              </a:spcBef>
              <a:buFont typeface="Wingdings" panose="05000000000000000000" pitchFamily="2" charset="2"/>
              <a:buChar char="Ø"/>
            </a:pP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fr-BE" sz="3600" b="1" dirty="0">
              <a:solidFill>
                <a:schemeClr val="accent1">
                  <a:lumMod val="75000"/>
                </a:schemeClr>
              </a:solidFill>
            </a:endParaRPr>
          </a:p>
        </p:txBody>
      </p:sp>
      <p:sp>
        <p:nvSpPr>
          <p:cNvPr id="11" name="Espace réservé du pied de page 10">
            <a:extLst>
              <a:ext uri="{FF2B5EF4-FFF2-40B4-BE49-F238E27FC236}">
                <a16:creationId xmlns:a16="http://schemas.microsoft.com/office/drawing/2014/main" id="{66C157F6-DFDB-9B2F-12C6-07FB6C753886}"/>
              </a:ext>
            </a:extLst>
          </p:cNvPr>
          <p:cNvSpPr>
            <a:spLocks noGrp="1"/>
          </p:cNvSpPr>
          <p:nvPr>
            <p:ph type="ftr" sz="quarter" idx="11"/>
          </p:nvPr>
        </p:nvSpPr>
        <p:spPr/>
        <p:txBody>
          <a:bodyPr/>
          <a:lstStyle/>
          <a:p>
            <a:r>
              <a:rPr lang="fr-BE"/>
              <a:t>17 04 2024 - La Tricoterie</a:t>
            </a:r>
          </a:p>
        </p:txBody>
      </p:sp>
      <p:pic>
        <p:nvPicPr>
          <p:cNvPr id="4" name="Image 3">
            <a:extLst>
              <a:ext uri="{FF2B5EF4-FFF2-40B4-BE49-F238E27FC236}">
                <a16:creationId xmlns:a16="http://schemas.microsoft.com/office/drawing/2014/main" id="{8C4767C3-3395-3A68-C610-07E5840E57FF}"/>
              </a:ext>
            </a:extLst>
          </p:cNvPr>
          <p:cNvPicPr>
            <a:picLocks noChangeAspect="1"/>
          </p:cNvPicPr>
          <p:nvPr/>
        </p:nvPicPr>
        <p:blipFill>
          <a:blip r:embed="rId2"/>
          <a:stretch>
            <a:fillRect/>
          </a:stretch>
        </p:blipFill>
        <p:spPr>
          <a:xfrm>
            <a:off x="183952" y="6003907"/>
            <a:ext cx="3854648" cy="704886"/>
          </a:xfrm>
          <a:prstGeom prst="rect">
            <a:avLst/>
          </a:prstGeom>
        </p:spPr>
      </p:pic>
      <p:pic>
        <p:nvPicPr>
          <p:cNvPr id="7" name="Image 6">
            <a:extLst>
              <a:ext uri="{FF2B5EF4-FFF2-40B4-BE49-F238E27FC236}">
                <a16:creationId xmlns:a16="http://schemas.microsoft.com/office/drawing/2014/main" id="{FEF33FC2-9313-5ECD-CFE0-EE02451DA619}"/>
              </a:ext>
            </a:extLst>
          </p:cNvPr>
          <p:cNvPicPr>
            <a:picLocks noChangeAspect="1"/>
          </p:cNvPicPr>
          <p:nvPr/>
        </p:nvPicPr>
        <p:blipFill>
          <a:blip r:embed="rId3"/>
          <a:stretch>
            <a:fillRect/>
          </a:stretch>
        </p:blipFill>
        <p:spPr>
          <a:xfrm>
            <a:off x="9113521" y="4650309"/>
            <a:ext cx="2479040" cy="2074048"/>
          </a:xfrm>
          <a:prstGeom prst="rect">
            <a:avLst/>
          </a:prstGeom>
        </p:spPr>
      </p:pic>
    </p:spTree>
    <p:extLst>
      <p:ext uri="{BB962C8B-B14F-4D97-AF65-F5344CB8AC3E}">
        <p14:creationId xmlns:p14="http://schemas.microsoft.com/office/powerpoint/2010/main" val="1126962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521DF-73D8-4655-A7BE-F1F7D00FA7E7}"/>
            </a:ext>
          </a:extLst>
        </p:cNvPr>
        <p:cNvGrpSpPr/>
        <p:nvPr/>
      </p:nvGrpSpPr>
      <p:grpSpPr>
        <a:xfrm>
          <a:off x="0" y="0"/>
          <a:ext cx="0" cy="0"/>
          <a:chOff x="0" y="0"/>
          <a:chExt cx="0" cy="0"/>
        </a:xfrm>
      </p:grpSpPr>
      <p:sp>
        <p:nvSpPr>
          <p:cNvPr id="3" name="Sous-titre 2">
            <a:extLst>
              <a:ext uri="{FF2B5EF4-FFF2-40B4-BE49-F238E27FC236}">
                <a16:creationId xmlns:a16="http://schemas.microsoft.com/office/drawing/2014/main" id="{D7B88B6B-014E-3DEC-F1BD-6C2ACE57A9DE}"/>
              </a:ext>
            </a:extLst>
          </p:cNvPr>
          <p:cNvSpPr>
            <a:spLocks noGrp="1"/>
          </p:cNvSpPr>
          <p:nvPr>
            <p:ph type="subTitle" idx="1"/>
          </p:nvPr>
        </p:nvSpPr>
        <p:spPr>
          <a:xfrm>
            <a:off x="197027" y="420462"/>
            <a:ext cx="11256208" cy="2271938"/>
          </a:xfrm>
        </p:spPr>
        <p:txBody>
          <a:bodyPr>
            <a:noAutofit/>
          </a:bodyPr>
          <a:lstStyle/>
          <a:p>
            <a:pPr algn="l"/>
            <a:endParaRPr lang="fr-BE" sz="1800" b="0" i="0" u="none" strike="noStrike" baseline="0" dirty="0">
              <a:solidFill>
                <a:srgbClr val="000000"/>
              </a:solidFill>
              <a:latin typeface="Merkury"/>
            </a:endParaRPr>
          </a:p>
          <a:p>
            <a:pPr algn="l"/>
            <a:r>
              <a:rPr lang="fr-FR" b="1" i="0" u="none" strike="noStrike" baseline="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1. Genèse du PUL</a:t>
            </a:r>
            <a:endParaRPr lang="nl-NL" b="0" i="0" u="none" strike="noStrike" baseline="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p>
            <a:pPr algn="l"/>
            <a:endParaRPr lang="nl-NL" b="1" i="1" dirty="0">
              <a:solidFill>
                <a:schemeClr val="accent1">
                  <a:lumMod val="75000"/>
                </a:schemeClr>
              </a:solidFill>
              <a:latin typeface="Merkury"/>
            </a:endParaRPr>
          </a:p>
          <a:p>
            <a:pPr algn="l"/>
            <a:r>
              <a:rPr lang="fr-BE" sz="1800" b="0" i="0" u="none" strike="noStrike" baseline="0" dirty="0">
                <a:solidFill>
                  <a:srgbClr val="000000"/>
                </a:solidFill>
                <a:latin typeface="Mercury Regular"/>
              </a:rPr>
              <a:t>- Le Comité scientifique du Logement : </a:t>
            </a:r>
            <a:r>
              <a:rPr lang="fr-FR" sz="1400" dirty="0">
                <a:hlinkClick r:id="rId2"/>
              </a:rPr>
              <a:t>Le rapport du Comité Scientifique du Logement est disponible en ligne | </a:t>
            </a:r>
            <a:r>
              <a:rPr lang="fr-FR" sz="1400" dirty="0" err="1">
                <a:hlinkClick r:id="rId2"/>
              </a:rPr>
              <a:t>perspective.brussels</a:t>
            </a:r>
            <a:endParaRPr lang="fr-BE" sz="1800" b="0" i="0" u="none" strike="noStrike" baseline="0" dirty="0">
              <a:solidFill>
                <a:srgbClr val="000000"/>
              </a:solidFill>
              <a:latin typeface="Mercury Regular"/>
            </a:endParaRPr>
          </a:p>
          <a:p>
            <a:pPr algn="l"/>
            <a:endParaRPr lang="fr-BE" sz="1800" dirty="0">
              <a:solidFill>
                <a:srgbClr val="000000"/>
              </a:solidFill>
              <a:latin typeface="Mercury Regular"/>
            </a:endParaRPr>
          </a:p>
          <a:p>
            <a:pPr algn="l"/>
            <a:endParaRPr lang="fr-BE" sz="1800" b="0" i="0" u="none" strike="noStrike" baseline="0" dirty="0">
              <a:solidFill>
                <a:srgbClr val="000000"/>
              </a:solidFill>
              <a:latin typeface="Mercury Regular"/>
            </a:endParaRPr>
          </a:p>
          <a:p>
            <a:pPr algn="l"/>
            <a:endParaRPr lang="fr-BE" sz="1800" dirty="0">
              <a:solidFill>
                <a:srgbClr val="000000"/>
              </a:solidFill>
              <a:latin typeface="Mercury Regular"/>
            </a:endParaRPr>
          </a:p>
          <a:p>
            <a:pPr algn="l"/>
            <a:endParaRPr lang="fr-BE" sz="1800" b="0" i="0" u="none" strike="noStrike" baseline="0" dirty="0">
              <a:solidFill>
                <a:srgbClr val="000000"/>
              </a:solidFill>
              <a:latin typeface="Mercury Regular"/>
            </a:endParaRPr>
          </a:p>
          <a:p>
            <a:pPr algn="l"/>
            <a:endParaRPr lang="fr-BE" sz="1800" b="0" i="0" u="none" strike="noStrike" baseline="0" dirty="0">
              <a:solidFill>
                <a:srgbClr val="000000"/>
              </a:solidFill>
              <a:latin typeface="Mercury Regular"/>
            </a:endParaRPr>
          </a:p>
          <a:p>
            <a:pPr algn="l"/>
            <a:endParaRPr lang="fr-BE" sz="1800" b="0" i="0" u="none" strike="noStrike" baseline="0" dirty="0">
              <a:solidFill>
                <a:srgbClr val="000000"/>
              </a:solidFill>
              <a:latin typeface="Mercury Regular"/>
            </a:endParaRPr>
          </a:p>
          <a:p>
            <a:pPr algn="l"/>
            <a:endParaRPr lang="fr-BE" sz="1800" dirty="0">
              <a:solidFill>
                <a:srgbClr val="000000"/>
              </a:solidFill>
              <a:latin typeface="Mercury Regular"/>
            </a:endParaRPr>
          </a:p>
          <a:p>
            <a:pPr marL="285750" indent="-285750" algn="l">
              <a:buFont typeface="Wingdings" panose="05000000000000000000" pitchFamily="2" charset="2"/>
              <a:buChar char="Ø"/>
            </a:pPr>
            <a:r>
              <a:rPr lang="fr-FR" sz="1800" dirty="0"/>
              <a:t>  </a:t>
            </a:r>
            <a:r>
              <a:rPr lang="fr-FR" sz="1800" b="1" dirty="0">
                <a:solidFill>
                  <a:schemeClr val="accent1">
                    <a:lumMod val="75000"/>
                  </a:schemeClr>
                </a:solidFill>
              </a:rPr>
              <a:t>Créer une «Cellule opérationnelle logement» assurant l’opérationnalisation du Plan d’urgence pour la politique  </a:t>
            </a:r>
          </a:p>
          <a:p>
            <a:pPr algn="l"/>
            <a:r>
              <a:rPr lang="fr-FR" sz="1800" b="1" dirty="0">
                <a:solidFill>
                  <a:schemeClr val="accent1">
                    <a:lumMod val="75000"/>
                  </a:schemeClr>
                </a:solidFill>
              </a:rPr>
              <a:t>       sociale du logement</a:t>
            </a:r>
          </a:p>
          <a:p>
            <a:pPr algn="l"/>
            <a:endParaRPr lang="fr-BE" sz="1400" b="1" dirty="0">
              <a:solidFill>
                <a:schemeClr val="accent1">
                  <a:lumMod val="75000"/>
                </a:schemeClr>
              </a:solidFill>
              <a:latin typeface="Mercury Regular"/>
            </a:endParaRPr>
          </a:p>
          <a:p>
            <a:pPr algn="l"/>
            <a:endParaRPr lang="fr-BE" sz="1800" b="0" i="0" u="none" strike="noStrike" baseline="0" dirty="0">
              <a:solidFill>
                <a:srgbClr val="000000"/>
              </a:solidFill>
              <a:latin typeface="Mercury Regular"/>
            </a:endParaRPr>
          </a:p>
          <a:p>
            <a:pPr algn="l"/>
            <a:endParaRPr lang="fr-BE" sz="1800" b="0" i="0" u="none" strike="noStrike" baseline="0" dirty="0">
              <a:solidFill>
                <a:srgbClr val="000000"/>
              </a:solidFill>
              <a:latin typeface="Mercury Regular"/>
            </a:endParaRPr>
          </a:p>
          <a:p>
            <a:pPr algn="just"/>
            <a:r>
              <a:rPr lang="nl-NL" sz="1800" b="0" i="0" u="none" strike="noStrike" baseline="0" dirty="0">
                <a:solidFill>
                  <a:srgbClr val="000000"/>
                </a:solidFill>
                <a:latin typeface="Mercury Regular"/>
              </a:rPr>
              <a:t> </a:t>
            </a:r>
            <a:endParaRPr lang="fr-BE" sz="3600" b="1" dirty="0">
              <a:solidFill>
                <a:schemeClr val="accent1">
                  <a:lumMod val="75000"/>
                </a:schemeClr>
              </a:solidFill>
            </a:endParaRPr>
          </a:p>
        </p:txBody>
      </p:sp>
      <p:sp>
        <p:nvSpPr>
          <p:cNvPr id="11" name="Espace réservé du pied de page 10">
            <a:extLst>
              <a:ext uri="{FF2B5EF4-FFF2-40B4-BE49-F238E27FC236}">
                <a16:creationId xmlns:a16="http://schemas.microsoft.com/office/drawing/2014/main" id="{F0794CC6-ECFB-B72E-129E-B535429D0FD3}"/>
              </a:ext>
            </a:extLst>
          </p:cNvPr>
          <p:cNvSpPr>
            <a:spLocks noGrp="1"/>
          </p:cNvSpPr>
          <p:nvPr>
            <p:ph type="ftr" sz="quarter" idx="11"/>
          </p:nvPr>
        </p:nvSpPr>
        <p:spPr/>
        <p:txBody>
          <a:bodyPr/>
          <a:lstStyle/>
          <a:p>
            <a:r>
              <a:rPr lang="fr-BE"/>
              <a:t>17 04 2024 - La Tricoterie</a:t>
            </a:r>
          </a:p>
        </p:txBody>
      </p:sp>
      <p:pic>
        <p:nvPicPr>
          <p:cNvPr id="4" name="Image 3">
            <a:extLst>
              <a:ext uri="{FF2B5EF4-FFF2-40B4-BE49-F238E27FC236}">
                <a16:creationId xmlns:a16="http://schemas.microsoft.com/office/drawing/2014/main" id="{FEC9CC7D-12F9-5D65-FACA-E3D660ED89AA}"/>
              </a:ext>
            </a:extLst>
          </p:cNvPr>
          <p:cNvPicPr>
            <a:picLocks noChangeAspect="1"/>
          </p:cNvPicPr>
          <p:nvPr/>
        </p:nvPicPr>
        <p:blipFill>
          <a:blip r:embed="rId3"/>
          <a:stretch>
            <a:fillRect/>
          </a:stretch>
        </p:blipFill>
        <p:spPr>
          <a:xfrm>
            <a:off x="183952" y="6003907"/>
            <a:ext cx="3854648" cy="704886"/>
          </a:xfrm>
          <a:prstGeom prst="rect">
            <a:avLst/>
          </a:prstGeom>
        </p:spPr>
      </p:pic>
      <p:pic>
        <p:nvPicPr>
          <p:cNvPr id="9" name="Image 8">
            <a:extLst>
              <a:ext uri="{FF2B5EF4-FFF2-40B4-BE49-F238E27FC236}">
                <a16:creationId xmlns:a16="http://schemas.microsoft.com/office/drawing/2014/main" id="{3A3F1E2E-F241-3AF6-1A7F-7F18F6378ACA}"/>
              </a:ext>
            </a:extLst>
          </p:cNvPr>
          <p:cNvPicPr>
            <a:picLocks noChangeAspect="1"/>
          </p:cNvPicPr>
          <p:nvPr/>
        </p:nvPicPr>
        <p:blipFill>
          <a:blip r:embed="rId4"/>
          <a:stretch>
            <a:fillRect/>
          </a:stretch>
        </p:blipFill>
        <p:spPr>
          <a:xfrm>
            <a:off x="183952" y="2489268"/>
            <a:ext cx="5456080" cy="1682664"/>
          </a:xfrm>
          <a:prstGeom prst="rect">
            <a:avLst/>
          </a:prstGeom>
        </p:spPr>
      </p:pic>
      <p:pic>
        <p:nvPicPr>
          <p:cNvPr id="12" name="Image 11">
            <a:extLst>
              <a:ext uri="{FF2B5EF4-FFF2-40B4-BE49-F238E27FC236}">
                <a16:creationId xmlns:a16="http://schemas.microsoft.com/office/drawing/2014/main" id="{CC0A08AC-009F-950F-2C3F-9794C694E35A}"/>
              </a:ext>
            </a:extLst>
          </p:cNvPr>
          <p:cNvPicPr>
            <a:picLocks noChangeAspect="1"/>
          </p:cNvPicPr>
          <p:nvPr/>
        </p:nvPicPr>
        <p:blipFill>
          <a:blip r:embed="rId5"/>
          <a:stretch>
            <a:fillRect/>
          </a:stretch>
        </p:blipFill>
        <p:spPr>
          <a:xfrm>
            <a:off x="5825131" y="2490061"/>
            <a:ext cx="5615029" cy="1681078"/>
          </a:xfrm>
          <a:prstGeom prst="rect">
            <a:avLst/>
          </a:prstGeom>
        </p:spPr>
      </p:pic>
    </p:spTree>
    <p:extLst>
      <p:ext uri="{BB962C8B-B14F-4D97-AF65-F5344CB8AC3E}">
        <p14:creationId xmlns:p14="http://schemas.microsoft.com/office/powerpoint/2010/main" val="2243922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60689-47B8-5829-F24B-4251E2F26ECC}"/>
            </a:ext>
          </a:extLst>
        </p:cNvPr>
        <p:cNvGrpSpPr/>
        <p:nvPr/>
      </p:nvGrpSpPr>
      <p:grpSpPr>
        <a:xfrm>
          <a:off x="0" y="0"/>
          <a:ext cx="0" cy="0"/>
          <a:chOff x="0" y="0"/>
          <a:chExt cx="0" cy="0"/>
        </a:xfrm>
      </p:grpSpPr>
      <p:sp>
        <p:nvSpPr>
          <p:cNvPr id="3" name="Sous-titre 2">
            <a:extLst>
              <a:ext uri="{FF2B5EF4-FFF2-40B4-BE49-F238E27FC236}">
                <a16:creationId xmlns:a16="http://schemas.microsoft.com/office/drawing/2014/main" id="{CC699F42-B823-A4EA-F326-73A29378D884}"/>
              </a:ext>
            </a:extLst>
          </p:cNvPr>
          <p:cNvSpPr>
            <a:spLocks noGrp="1"/>
          </p:cNvSpPr>
          <p:nvPr>
            <p:ph type="subTitle" idx="1"/>
          </p:nvPr>
        </p:nvSpPr>
        <p:spPr>
          <a:xfrm>
            <a:off x="325120" y="381918"/>
            <a:ext cx="10149840" cy="1655762"/>
          </a:xfrm>
        </p:spPr>
        <p:txBody>
          <a:bodyPr>
            <a:noAutofit/>
          </a:bodyPr>
          <a:lstStyle/>
          <a:p>
            <a:pPr algn="l"/>
            <a:r>
              <a:rPr lang="fr-BE" b="1" dirty="0">
                <a:solidFill>
                  <a:schemeClr val="accent1">
                    <a:lumMod val="75000"/>
                  </a:schemeClr>
                </a:solidFill>
              </a:rPr>
              <a:t>2. De </a:t>
            </a:r>
            <a:r>
              <a:rPr lang="fr-BE" b="1" dirty="0" err="1">
                <a:solidFill>
                  <a:schemeClr val="accent1">
                    <a:lumMod val="75000"/>
                  </a:schemeClr>
                </a:solidFill>
              </a:rPr>
              <a:t>bevindingen</a:t>
            </a:r>
            <a:r>
              <a:rPr lang="fr-BE" b="1" dirty="0">
                <a:solidFill>
                  <a:schemeClr val="accent1">
                    <a:lumMod val="75000"/>
                  </a:schemeClr>
                </a:solidFill>
              </a:rPr>
              <a:t> die </a:t>
            </a:r>
            <a:r>
              <a:rPr lang="fr-BE" b="1" dirty="0" err="1">
                <a:solidFill>
                  <a:schemeClr val="accent1">
                    <a:lumMod val="75000"/>
                  </a:schemeClr>
                </a:solidFill>
              </a:rPr>
              <a:t>tot</a:t>
            </a:r>
            <a:r>
              <a:rPr lang="fr-BE" b="1" dirty="0">
                <a:solidFill>
                  <a:schemeClr val="accent1">
                    <a:lumMod val="75000"/>
                  </a:schemeClr>
                </a:solidFill>
              </a:rPr>
              <a:t> het </a:t>
            </a:r>
            <a:r>
              <a:rPr lang="fr-BE" b="1" dirty="0" err="1">
                <a:solidFill>
                  <a:schemeClr val="accent1">
                    <a:lumMod val="75000"/>
                  </a:schemeClr>
                </a:solidFill>
              </a:rPr>
              <a:t>Noodplan</a:t>
            </a:r>
            <a:r>
              <a:rPr lang="fr-BE" b="1" dirty="0">
                <a:solidFill>
                  <a:schemeClr val="accent1">
                    <a:lumMod val="75000"/>
                  </a:schemeClr>
                </a:solidFill>
              </a:rPr>
              <a:t> </a:t>
            </a:r>
            <a:r>
              <a:rPr lang="fr-BE" b="1" dirty="0" err="1">
                <a:solidFill>
                  <a:schemeClr val="accent1">
                    <a:lumMod val="75000"/>
                  </a:schemeClr>
                </a:solidFill>
              </a:rPr>
              <a:t>Huisvesting</a:t>
            </a:r>
            <a:r>
              <a:rPr lang="fr-BE" b="1" dirty="0">
                <a:solidFill>
                  <a:schemeClr val="accent1">
                    <a:lumMod val="75000"/>
                  </a:schemeClr>
                </a:solidFill>
              </a:rPr>
              <a:t> </a:t>
            </a:r>
            <a:r>
              <a:rPr lang="fr-BE" b="1" dirty="0" err="1">
                <a:solidFill>
                  <a:schemeClr val="accent1">
                    <a:lumMod val="75000"/>
                  </a:schemeClr>
                </a:solidFill>
              </a:rPr>
              <a:t>hebben</a:t>
            </a:r>
            <a:r>
              <a:rPr lang="fr-BE" b="1" dirty="0">
                <a:solidFill>
                  <a:schemeClr val="accent1">
                    <a:lumMod val="75000"/>
                  </a:schemeClr>
                </a:solidFill>
              </a:rPr>
              <a:t> </a:t>
            </a:r>
            <a:r>
              <a:rPr lang="fr-BE" b="1" dirty="0" err="1">
                <a:solidFill>
                  <a:schemeClr val="accent1">
                    <a:lumMod val="75000"/>
                  </a:schemeClr>
                </a:solidFill>
              </a:rPr>
              <a:t>geleid</a:t>
            </a:r>
            <a:endParaRPr lang="fr-BE" b="1" dirty="0">
              <a:solidFill>
                <a:schemeClr val="accent1">
                  <a:lumMod val="75000"/>
                </a:schemeClr>
              </a:solidFill>
            </a:endParaRPr>
          </a:p>
          <a:p>
            <a:pPr algn="l"/>
            <a:endParaRPr lang="fr-BE" b="1" dirty="0">
              <a:solidFill>
                <a:schemeClr val="accent1">
                  <a:lumMod val="75000"/>
                </a:schemeClr>
              </a:solidFill>
            </a:endParaRPr>
          </a:p>
          <a:p>
            <a:pPr algn="l"/>
            <a:r>
              <a:rPr lang="nl-NL" sz="1800" dirty="0"/>
              <a:t>In artikel 23 van onze Grondwet wordt huisvesting als een grondrecht erkend. De Brusselse Regering </a:t>
            </a:r>
            <a:r>
              <a:rPr lang="nl-NL" sz="1800" u="sng" dirty="0"/>
              <a:t>heeft van huisvesting haar prioriteit gemaakt </a:t>
            </a:r>
            <a:r>
              <a:rPr lang="nl-NL" sz="1800" dirty="0"/>
              <a:t>en dit onderwerp wordt dan ook in het eerste hoofdstuk van haar gewestelijke beleidsverklaring behandeld.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l-NL" sz="1800" i="0" u="none" strike="noStrike" kern="1200" cap="none" spc="0" normalizeH="0" baseline="0" noProof="0" dirty="0">
                <a:ln>
                  <a:noFill/>
                </a:ln>
                <a:solidFill>
                  <a:schemeClr val="tx1">
                    <a:lumMod val="50000"/>
                    <a:lumOff val="50000"/>
                  </a:schemeClr>
                </a:solidFill>
                <a:effectLst/>
                <a:uLnTx/>
                <a:uFillTx/>
                <a:ea typeface="+mn-ea"/>
                <a:cs typeface="+mn-cs"/>
              </a:rPr>
              <a:t>Eén van de drie Brusselaars leeft onder de armoededrempel.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nl-NL" sz="1800" i="0" u="none" strike="noStrike" kern="1200" cap="none" spc="0" normalizeH="0" baseline="0" noProof="0" dirty="0">
              <a:ln>
                <a:noFill/>
              </a:ln>
              <a:solidFill>
                <a:schemeClr val="tx1">
                  <a:lumMod val="50000"/>
                  <a:lumOff val="50000"/>
                </a:schemeClr>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l-NL" sz="1800" i="0" u="none" strike="noStrike" kern="1200" cap="none" spc="0" normalizeH="0" baseline="0" noProof="0" dirty="0">
                <a:ln>
                  <a:noFill/>
                </a:ln>
                <a:solidFill>
                  <a:schemeClr val="tx1">
                    <a:lumMod val="50000"/>
                    <a:lumOff val="50000"/>
                  </a:schemeClr>
                </a:solidFill>
                <a:effectLst/>
                <a:uLnTx/>
                <a:uFillTx/>
                <a:ea typeface="+mn-ea"/>
                <a:cs typeface="+mn-cs"/>
              </a:rPr>
              <a:t>Brussel telt meer dan 60% huurders. Dit percentage ligt veel hoger in Brussel dan in de twee andere gewesten van het land.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nl-NL" sz="1800" b="1" i="0" u="none" strike="noStrike" kern="1200" cap="none" spc="0" normalizeH="0" baseline="0" noProof="0" dirty="0">
              <a:ln>
                <a:noFill/>
              </a:ln>
              <a:solidFill>
                <a:schemeClr val="accent1">
                  <a:lumMod val="75000"/>
                </a:schemeClr>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BE" sz="1800" b="1" i="0" u="none" strike="noStrike" kern="1200" cap="none" spc="0" normalizeH="0" baseline="0" noProof="0" dirty="0">
              <a:ln>
                <a:noFill/>
              </a:ln>
              <a:solidFill>
                <a:schemeClr val="accent1">
                  <a:lumMod val="75000"/>
                </a:schemeClr>
              </a:solidFill>
              <a:effectLst/>
              <a:uLnTx/>
              <a:uFillTx/>
              <a:ea typeface="+mn-ea"/>
              <a:cs typeface="+mn-cs"/>
            </a:endParaRPr>
          </a:p>
          <a:p>
            <a:pPr algn="l"/>
            <a:endParaRPr lang="fr-BE" sz="3600" b="1" dirty="0">
              <a:solidFill>
                <a:schemeClr val="accent1">
                  <a:lumMod val="75000"/>
                </a:schemeClr>
              </a:solidFill>
            </a:endParaRPr>
          </a:p>
        </p:txBody>
      </p:sp>
      <p:sp>
        <p:nvSpPr>
          <p:cNvPr id="11" name="Espace réservé du pied de page 10">
            <a:extLst>
              <a:ext uri="{FF2B5EF4-FFF2-40B4-BE49-F238E27FC236}">
                <a16:creationId xmlns:a16="http://schemas.microsoft.com/office/drawing/2014/main" id="{B8CFE417-4C72-FE15-9B07-412B341E681F}"/>
              </a:ext>
            </a:extLst>
          </p:cNvPr>
          <p:cNvSpPr>
            <a:spLocks noGrp="1"/>
          </p:cNvSpPr>
          <p:nvPr>
            <p:ph type="ftr" sz="quarter" idx="11"/>
          </p:nvPr>
        </p:nvSpPr>
        <p:spPr/>
        <p:txBody>
          <a:bodyPr/>
          <a:lstStyle/>
          <a:p>
            <a:r>
              <a:rPr lang="fr-BE"/>
              <a:t>17 04 2024 - La Tricoterie</a:t>
            </a:r>
          </a:p>
        </p:txBody>
      </p:sp>
      <p:pic>
        <p:nvPicPr>
          <p:cNvPr id="4" name="Image 3">
            <a:extLst>
              <a:ext uri="{FF2B5EF4-FFF2-40B4-BE49-F238E27FC236}">
                <a16:creationId xmlns:a16="http://schemas.microsoft.com/office/drawing/2014/main" id="{2349434D-5830-6543-9A88-EF725AF55EC9}"/>
              </a:ext>
            </a:extLst>
          </p:cNvPr>
          <p:cNvPicPr>
            <a:picLocks noChangeAspect="1"/>
          </p:cNvPicPr>
          <p:nvPr/>
        </p:nvPicPr>
        <p:blipFill>
          <a:blip r:embed="rId2"/>
          <a:stretch>
            <a:fillRect/>
          </a:stretch>
        </p:blipFill>
        <p:spPr>
          <a:xfrm>
            <a:off x="183952" y="6003907"/>
            <a:ext cx="3854648" cy="704886"/>
          </a:xfrm>
          <a:prstGeom prst="rect">
            <a:avLst/>
          </a:prstGeom>
        </p:spPr>
      </p:pic>
      <p:sp>
        <p:nvSpPr>
          <p:cNvPr id="2" name="ZoneTexte 1">
            <a:extLst>
              <a:ext uri="{FF2B5EF4-FFF2-40B4-BE49-F238E27FC236}">
                <a16:creationId xmlns:a16="http://schemas.microsoft.com/office/drawing/2014/main" id="{DF8D552B-1DC0-B73A-27A4-DBA9A1084335}"/>
              </a:ext>
            </a:extLst>
          </p:cNvPr>
          <p:cNvSpPr txBox="1"/>
          <p:nvPr/>
        </p:nvSpPr>
        <p:spPr>
          <a:xfrm>
            <a:off x="325120" y="3429000"/>
            <a:ext cx="10870128" cy="2308324"/>
          </a:xfrm>
          <a:prstGeom prst="rect">
            <a:avLst/>
          </a:prstGeom>
          <a:noFill/>
        </p:spPr>
        <p:txBody>
          <a:bodyPr wrap="square" rtlCol="0">
            <a:spAutoFit/>
          </a:bodyPr>
          <a:lstStyle/>
          <a:p>
            <a:pPr marL="285750" indent="-285750">
              <a:buFont typeface="Wingdings" panose="05000000000000000000" pitchFamily="2" charset="2"/>
              <a:buChar char="Ø"/>
            </a:pPr>
            <a:r>
              <a:rPr lang="nl-NL" dirty="0">
                <a:solidFill>
                  <a:schemeClr val="bg2">
                    <a:lumMod val="50000"/>
                  </a:schemeClr>
                </a:solidFill>
              </a:rPr>
              <a:t>Om de behoefte aan sociale woningen te kunnen inschatten, moet men niet alleen rekening houden met de wachtlijst voor een sociale woning, maar ook met het feit dat ten minste 280.000 gezinnen voldoen aan de inkomensvoorwaarden voor een sociale woning. Dat komt overeen met 50% van de Brusselse gezinnen.</a:t>
            </a:r>
          </a:p>
          <a:p>
            <a:endParaRPr lang="nl-NL" dirty="0">
              <a:solidFill>
                <a:schemeClr val="bg2">
                  <a:lumMod val="50000"/>
                </a:schemeClr>
              </a:solidFill>
            </a:endParaRPr>
          </a:p>
          <a:p>
            <a:pPr marL="285750" indent="-285750">
              <a:buFont typeface="Wingdings" panose="05000000000000000000" pitchFamily="2" charset="2"/>
              <a:buChar char="Ø"/>
            </a:pPr>
            <a:r>
              <a:rPr lang="nl-NL" dirty="0">
                <a:solidFill>
                  <a:schemeClr val="bg2">
                    <a:lumMod val="50000"/>
                  </a:schemeClr>
                </a:solidFill>
              </a:rPr>
              <a:t>De meest kwetsbare Brusselaars hebben geen toegang tot een behoorlijke en geschikte huisvesting.</a:t>
            </a:r>
          </a:p>
          <a:p>
            <a:pPr marL="285750" indent="-285750">
              <a:buFont typeface="Wingdings" panose="05000000000000000000" pitchFamily="2" charset="2"/>
              <a:buChar char="Ø"/>
            </a:pPr>
            <a:endParaRPr lang="nl-NL" b="1" dirty="0">
              <a:solidFill>
                <a:schemeClr val="bg2">
                  <a:lumMod val="50000"/>
                </a:schemeClr>
              </a:solidFill>
            </a:endParaRPr>
          </a:p>
          <a:p>
            <a:endParaRPr lang="nl-NL" b="1" dirty="0"/>
          </a:p>
          <a:p>
            <a:endParaRPr lang="fr-BE" dirty="0"/>
          </a:p>
        </p:txBody>
      </p:sp>
      <p:pic>
        <p:nvPicPr>
          <p:cNvPr id="6" name="Image 5">
            <a:extLst>
              <a:ext uri="{FF2B5EF4-FFF2-40B4-BE49-F238E27FC236}">
                <a16:creationId xmlns:a16="http://schemas.microsoft.com/office/drawing/2014/main" id="{684D6CF8-9547-559C-70A2-488F7E2218E0}"/>
              </a:ext>
            </a:extLst>
          </p:cNvPr>
          <p:cNvPicPr>
            <a:picLocks noChangeAspect="1"/>
          </p:cNvPicPr>
          <p:nvPr/>
        </p:nvPicPr>
        <p:blipFill>
          <a:blip r:embed="rId3"/>
          <a:stretch>
            <a:fillRect/>
          </a:stretch>
        </p:blipFill>
        <p:spPr>
          <a:xfrm>
            <a:off x="9591041" y="4850626"/>
            <a:ext cx="2021840" cy="1858167"/>
          </a:xfrm>
          <a:prstGeom prst="rect">
            <a:avLst/>
          </a:prstGeom>
        </p:spPr>
      </p:pic>
    </p:spTree>
    <p:extLst>
      <p:ext uri="{BB962C8B-B14F-4D97-AF65-F5344CB8AC3E}">
        <p14:creationId xmlns:p14="http://schemas.microsoft.com/office/powerpoint/2010/main" val="1473736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35386-3CFE-8122-490C-45DF79F9BCA4}"/>
            </a:ext>
          </a:extLst>
        </p:cNvPr>
        <p:cNvGrpSpPr/>
        <p:nvPr/>
      </p:nvGrpSpPr>
      <p:grpSpPr>
        <a:xfrm>
          <a:off x="0" y="0"/>
          <a:ext cx="0" cy="0"/>
          <a:chOff x="0" y="0"/>
          <a:chExt cx="0" cy="0"/>
        </a:xfrm>
      </p:grpSpPr>
      <p:sp>
        <p:nvSpPr>
          <p:cNvPr id="3" name="Sous-titre 2">
            <a:extLst>
              <a:ext uri="{FF2B5EF4-FFF2-40B4-BE49-F238E27FC236}">
                <a16:creationId xmlns:a16="http://schemas.microsoft.com/office/drawing/2014/main" id="{69673E52-3216-8D37-E66E-2D8214BD6532}"/>
              </a:ext>
            </a:extLst>
          </p:cNvPr>
          <p:cNvSpPr>
            <a:spLocks noGrp="1"/>
          </p:cNvSpPr>
          <p:nvPr>
            <p:ph type="subTitle" idx="1"/>
          </p:nvPr>
        </p:nvSpPr>
        <p:spPr>
          <a:xfrm>
            <a:off x="528320" y="643982"/>
            <a:ext cx="10698480" cy="1655762"/>
          </a:xfrm>
        </p:spPr>
        <p:txBody>
          <a:bodyPr>
            <a:noAutofit/>
          </a:bodyPr>
          <a:lstStyle/>
          <a:p>
            <a:pPr algn="l"/>
            <a:r>
              <a:rPr lang="fr-BE" b="1" dirty="0">
                <a:solidFill>
                  <a:schemeClr val="accent1">
                    <a:lumMod val="75000"/>
                  </a:schemeClr>
                </a:solidFill>
              </a:rPr>
              <a:t>3. Améliorer l’accès au logement et la répartition régionale des logements sociaux</a:t>
            </a:r>
          </a:p>
        </p:txBody>
      </p:sp>
      <p:sp>
        <p:nvSpPr>
          <p:cNvPr id="11" name="Espace réservé du pied de page 10">
            <a:extLst>
              <a:ext uri="{FF2B5EF4-FFF2-40B4-BE49-F238E27FC236}">
                <a16:creationId xmlns:a16="http://schemas.microsoft.com/office/drawing/2014/main" id="{9711E4AD-DB95-751E-01BC-D2D03F74617C}"/>
              </a:ext>
            </a:extLst>
          </p:cNvPr>
          <p:cNvSpPr>
            <a:spLocks noGrp="1"/>
          </p:cNvSpPr>
          <p:nvPr>
            <p:ph type="ftr" sz="quarter" idx="11"/>
          </p:nvPr>
        </p:nvSpPr>
        <p:spPr/>
        <p:txBody>
          <a:bodyPr/>
          <a:lstStyle/>
          <a:p>
            <a:r>
              <a:rPr lang="fr-BE"/>
              <a:t>17 04 2024 - La Tricoterie</a:t>
            </a:r>
          </a:p>
        </p:txBody>
      </p:sp>
      <p:pic>
        <p:nvPicPr>
          <p:cNvPr id="4" name="Image 3">
            <a:extLst>
              <a:ext uri="{FF2B5EF4-FFF2-40B4-BE49-F238E27FC236}">
                <a16:creationId xmlns:a16="http://schemas.microsoft.com/office/drawing/2014/main" id="{9FF975AF-A32B-A077-FFDD-99FA846E4563}"/>
              </a:ext>
            </a:extLst>
          </p:cNvPr>
          <p:cNvPicPr>
            <a:picLocks noChangeAspect="1"/>
          </p:cNvPicPr>
          <p:nvPr/>
        </p:nvPicPr>
        <p:blipFill>
          <a:blip r:embed="rId2"/>
          <a:stretch>
            <a:fillRect/>
          </a:stretch>
        </p:blipFill>
        <p:spPr>
          <a:xfrm>
            <a:off x="183952" y="6003907"/>
            <a:ext cx="3854648" cy="704886"/>
          </a:xfrm>
          <a:prstGeom prst="rect">
            <a:avLst/>
          </a:prstGeom>
        </p:spPr>
      </p:pic>
      <p:sp>
        <p:nvSpPr>
          <p:cNvPr id="6" name="ZoneTexte 5">
            <a:extLst>
              <a:ext uri="{FF2B5EF4-FFF2-40B4-BE49-F238E27FC236}">
                <a16:creationId xmlns:a16="http://schemas.microsoft.com/office/drawing/2014/main" id="{AE9DFD08-854F-CBDD-5E40-D21AF8CCFAC3}"/>
              </a:ext>
            </a:extLst>
          </p:cNvPr>
          <p:cNvSpPr txBox="1"/>
          <p:nvPr/>
        </p:nvSpPr>
        <p:spPr>
          <a:xfrm>
            <a:off x="528320" y="1116663"/>
            <a:ext cx="6096000" cy="4985980"/>
          </a:xfrm>
          <a:prstGeom prst="rect">
            <a:avLst/>
          </a:prstGeom>
          <a:noFill/>
        </p:spPr>
        <p:txBody>
          <a:bodyPr wrap="square">
            <a:spAutoFit/>
          </a:bodyPr>
          <a:lstStyle/>
          <a:p>
            <a:endParaRPr lang="nl-NL" dirty="0"/>
          </a:p>
          <a:p>
            <a:r>
              <a:rPr lang="nl-NL" sz="2000" dirty="0">
                <a:solidFill>
                  <a:schemeClr val="tx1">
                    <a:lumMod val="50000"/>
                    <a:lumOff val="50000"/>
                  </a:schemeClr>
                </a:solidFill>
              </a:rPr>
              <a:t>En </a:t>
            </a:r>
            <a:r>
              <a:rPr lang="nl-NL" sz="2000" dirty="0" err="1">
                <a:solidFill>
                  <a:schemeClr val="tx1">
                    <a:lumMod val="50000"/>
                    <a:lumOff val="50000"/>
                  </a:schemeClr>
                </a:solidFill>
              </a:rPr>
              <a:t>ce</a:t>
            </a:r>
            <a:r>
              <a:rPr lang="nl-NL" sz="2000" dirty="0">
                <a:solidFill>
                  <a:schemeClr val="tx1">
                    <a:lumMod val="50000"/>
                    <a:lumOff val="50000"/>
                  </a:schemeClr>
                </a:solidFill>
              </a:rPr>
              <a:t> </a:t>
            </a:r>
            <a:r>
              <a:rPr lang="nl-NL" sz="2000" dirty="0" err="1">
                <a:solidFill>
                  <a:schemeClr val="tx1">
                    <a:lumMod val="50000"/>
                    <a:lumOff val="50000"/>
                  </a:schemeClr>
                </a:solidFill>
              </a:rPr>
              <a:t>qui</a:t>
            </a:r>
            <a:r>
              <a:rPr lang="nl-NL" sz="2000" dirty="0">
                <a:solidFill>
                  <a:schemeClr val="tx1">
                    <a:lumMod val="50000"/>
                    <a:lumOff val="50000"/>
                  </a:schemeClr>
                </a:solidFill>
              </a:rPr>
              <a:t> </a:t>
            </a:r>
            <a:r>
              <a:rPr lang="nl-NL" sz="2000" dirty="0" err="1">
                <a:solidFill>
                  <a:schemeClr val="tx1">
                    <a:lumMod val="50000"/>
                    <a:lumOff val="50000"/>
                  </a:schemeClr>
                </a:solidFill>
              </a:rPr>
              <a:t>concerne</a:t>
            </a:r>
            <a:r>
              <a:rPr lang="nl-NL" sz="2000" dirty="0">
                <a:solidFill>
                  <a:schemeClr val="tx1">
                    <a:lumMod val="50000"/>
                    <a:lumOff val="50000"/>
                  </a:schemeClr>
                </a:solidFill>
              </a:rPr>
              <a:t> le </a:t>
            </a:r>
            <a:r>
              <a:rPr lang="nl-NL" sz="2000" dirty="0" err="1">
                <a:solidFill>
                  <a:schemeClr val="tx1">
                    <a:lumMod val="50000"/>
                    <a:lumOff val="50000"/>
                  </a:schemeClr>
                </a:solidFill>
              </a:rPr>
              <a:t>parc</a:t>
            </a:r>
            <a:r>
              <a:rPr lang="nl-NL" sz="2000" dirty="0">
                <a:solidFill>
                  <a:schemeClr val="tx1">
                    <a:lumMod val="50000"/>
                    <a:lumOff val="50000"/>
                  </a:schemeClr>
                </a:solidFill>
              </a:rPr>
              <a:t> du logement à Bruxelles: </a:t>
            </a:r>
          </a:p>
          <a:p>
            <a:endParaRPr lang="nl-NL" sz="2000" dirty="0">
              <a:solidFill>
                <a:schemeClr val="tx1">
                  <a:lumMod val="50000"/>
                  <a:lumOff val="50000"/>
                </a:schemeClr>
              </a:solidFill>
            </a:endParaRPr>
          </a:p>
          <a:p>
            <a:pPr marL="342900" indent="-342900">
              <a:buFont typeface="Arial" panose="020B0604020202020204" pitchFamily="34" charset="0"/>
              <a:buChar char="•"/>
            </a:pPr>
            <a:r>
              <a:rPr lang="nl-NL" sz="2000" dirty="0">
                <a:solidFill>
                  <a:schemeClr val="tx1">
                    <a:lumMod val="50000"/>
                    <a:lumOff val="50000"/>
                  </a:schemeClr>
                </a:solidFill>
              </a:rPr>
              <a:t>88,5% de </a:t>
            </a:r>
            <a:r>
              <a:rPr lang="nl-NL" sz="2000" dirty="0" err="1">
                <a:solidFill>
                  <a:schemeClr val="tx1">
                    <a:lumMod val="50000"/>
                    <a:lumOff val="50000"/>
                  </a:schemeClr>
                </a:solidFill>
              </a:rPr>
              <a:t>logements</a:t>
            </a:r>
            <a:r>
              <a:rPr lang="nl-NL" sz="2000" dirty="0">
                <a:solidFill>
                  <a:schemeClr val="tx1">
                    <a:lumMod val="50000"/>
                    <a:lumOff val="50000"/>
                  </a:schemeClr>
                </a:solidFill>
              </a:rPr>
              <a:t> privés</a:t>
            </a:r>
          </a:p>
          <a:p>
            <a:pPr marL="342900" indent="-342900">
              <a:buFont typeface="Arial" panose="020B0604020202020204" pitchFamily="34" charset="0"/>
              <a:buChar char="•"/>
            </a:pPr>
            <a:endParaRPr lang="nl-NL" sz="2000" dirty="0">
              <a:solidFill>
                <a:schemeClr val="tx1">
                  <a:lumMod val="50000"/>
                  <a:lumOff val="50000"/>
                </a:schemeClr>
              </a:solidFill>
            </a:endParaRPr>
          </a:p>
          <a:p>
            <a:pPr marL="342900" indent="-342900">
              <a:buFont typeface="Arial" panose="020B0604020202020204" pitchFamily="34" charset="0"/>
              <a:buChar char="•"/>
            </a:pPr>
            <a:r>
              <a:rPr lang="nl-NL" sz="2000" dirty="0">
                <a:solidFill>
                  <a:schemeClr val="tx1">
                    <a:lumMod val="50000"/>
                    <a:lumOff val="50000"/>
                  </a:schemeClr>
                </a:solidFill>
              </a:rPr>
              <a:t>11,5% de </a:t>
            </a:r>
            <a:r>
              <a:rPr lang="nl-NL" sz="2000" dirty="0" err="1">
                <a:solidFill>
                  <a:schemeClr val="tx1">
                    <a:lumMod val="50000"/>
                    <a:lumOff val="50000"/>
                  </a:schemeClr>
                </a:solidFill>
              </a:rPr>
              <a:t>logements</a:t>
            </a:r>
            <a:r>
              <a:rPr lang="nl-NL" sz="2000" dirty="0">
                <a:solidFill>
                  <a:schemeClr val="tx1">
                    <a:lumMod val="50000"/>
                    <a:lumOff val="50000"/>
                  </a:schemeClr>
                </a:solidFill>
              </a:rPr>
              <a:t> </a:t>
            </a:r>
            <a:r>
              <a:rPr lang="nl-NL" sz="2000" dirty="0" err="1">
                <a:solidFill>
                  <a:schemeClr val="tx1">
                    <a:lumMod val="50000"/>
                    <a:lumOff val="50000"/>
                  </a:schemeClr>
                </a:solidFill>
              </a:rPr>
              <a:t>publics</a:t>
            </a:r>
            <a:r>
              <a:rPr lang="nl-NL" sz="2000" dirty="0">
                <a:solidFill>
                  <a:schemeClr val="tx1">
                    <a:lumMod val="50000"/>
                    <a:lumOff val="50000"/>
                  </a:schemeClr>
                </a:solidFill>
              </a:rPr>
              <a:t> et à </a:t>
            </a:r>
            <a:r>
              <a:rPr lang="nl-NL" sz="2000" dirty="0" err="1">
                <a:solidFill>
                  <a:schemeClr val="tx1">
                    <a:lumMod val="50000"/>
                    <a:lumOff val="50000"/>
                  </a:schemeClr>
                </a:solidFill>
              </a:rPr>
              <a:t>finalité</a:t>
            </a:r>
            <a:r>
              <a:rPr lang="nl-NL" sz="2000" dirty="0">
                <a:solidFill>
                  <a:schemeClr val="tx1">
                    <a:lumMod val="50000"/>
                    <a:lumOff val="50000"/>
                  </a:schemeClr>
                </a:solidFill>
              </a:rPr>
              <a:t> sociale (SISP-communes-CPAS –AIS)</a:t>
            </a:r>
          </a:p>
          <a:p>
            <a:endParaRPr lang="nl-NL" sz="2000" dirty="0">
              <a:solidFill>
                <a:schemeClr val="tx1">
                  <a:lumMod val="50000"/>
                  <a:lumOff val="50000"/>
                </a:schemeClr>
              </a:solidFill>
            </a:endParaRPr>
          </a:p>
          <a:p>
            <a:r>
              <a:rPr lang="nl-NL" sz="2000" dirty="0" err="1">
                <a:solidFill>
                  <a:schemeClr val="tx1">
                    <a:lumMod val="50000"/>
                    <a:lumOff val="50000"/>
                  </a:schemeClr>
                </a:solidFill>
              </a:rPr>
              <a:t>Voici</a:t>
            </a:r>
            <a:r>
              <a:rPr lang="nl-NL" sz="2000" dirty="0">
                <a:solidFill>
                  <a:schemeClr val="tx1">
                    <a:lumMod val="50000"/>
                    <a:lumOff val="50000"/>
                  </a:schemeClr>
                </a:solidFill>
              </a:rPr>
              <a:t> la </a:t>
            </a:r>
            <a:r>
              <a:rPr lang="nl-NL" sz="2000" dirty="0" err="1">
                <a:solidFill>
                  <a:schemeClr val="tx1">
                    <a:lumMod val="50000"/>
                    <a:lumOff val="50000"/>
                  </a:schemeClr>
                </a:solidFill>
              </a:rPr>
              <a:t>répartition</a:t>
            </a:r>
            <a:r>
              <a:rPr lang="nl-NL" sz="2000" dirty="0">
                <a:solidFill>
                  <a:schemeClr val="tx1">
                    <a:lumMod val="50000"/>
                    <a:lumOff val="50000"/>
                  </a:schemeClr>
                </a:solidFill>
              </a:rPr>
              <a:t> par commune au 01/01/2021, </a:t>
            </a:r>
            <a:r>
              <a:rPr lang="nl-NL" sz="2000" dirty="0" err="1">
                <a:solidFill>
                  <a:schemeClr val="tx1">
                    <a:lumMod val="50000"/>
                    <a:lumOff val="50000"/>
                  </a:schemeClr>
                </a:solidFill>
              </a:rPr>
              <a:t>avec</a:t>
            </a:r>
            <a:r>
              <a:rPr lang="nl-NL" sz="2000" dirty="0">
                <a:solidFill>
                  <a:schemeClr val="tx1">
                    <a:lumMod val="50000"/>
                    <a:lumOff val="50000"/>
                  </a:schemeClr>
                </a:solidFill>
              </a:rPr>
              <a:t> </a:t>
            </a:r>
            <a:r>
              <a:rPr lang="nl-NL" sz="2000" dirty="0" err="1">
                <a:solidFill>
                  <a:schemeClr val="tx1">
                    <a:lumMod val="50000"/>
                    <a:lumOff val="50000"/>
                  </a:schemeClr>
                </a:solidFill>
              </a:rPr>
              <a:t>indication</a:t>
            </a:r>
            <a:r>
              <a:rPr lang="nl-NL" sz="2000" dirty="0">
                <a:solidFill>
                  <a:schemeClr val="tx1">
                    <a:lumMod val="50000"/>
                    <a:lumOff val="50000"/>
                  </a:schemeClr>
                </a:solidFill>
              </a:rPr>
              <a:t> du % de </a:t>
            </a:r>
            <a:r>
              <a:rPr lang="nl-NL" sz="2000" dirty="0" err="1">
                <a:solidFill>
                  <a:schemeClr val="tx1">
                    <a:lumMod val="50000"/>
                    <a:lumOff val="50000"/>
                  </a:schemeClr>
                </a:solidFill>
              </a:rPr>
              <a:t>logements</a:t>
            </a:r>
            <a:r>
              <a:rPr lang="nl-NL" sz="2000" dirty="0">
                <a:solidFill>
                  <a:schemeClr val="tx1">
                    <a:lumMod val="50000"/>
                    <a:lumOff val="50000"/>
                  </a:schemeClr>
                </a:solidFill>
              </a:rPr>
              <a:t> à </a:t>
            </a:r>
            <a:r>
              <a:rPr lang="nl-NL" sz="2000" dirty="0" err="1">
                <a:solidFill>
                  <a:schemeClr val="tx1">
                    <a:lumMod val="50000"/>
                    <a:lumOff val="50000"/>
                  </a:schemeClr>
                </a:solidFill>
              </a:rPr>
              <a:t>finalité</a:t>
            </a:r>
            <a:r>
              <a:rPr lang="nl-NL" sz="2000" dirty="0">
                <a:solidFill>
                  <a:schemeClr val="tx1">
                    <a:lumMod val="50000"/>
                    <a:lumOff val="50000"/>
                  </a:schemeClr>
                </a:solidFill>
              </a:rPr>
              <a:t> sociale.</a:t>
            </a:r>
          </a:p>
          <a:p>
            <a:r>
              <a:rPr lang="nl-NL" sz="2000" dirty="0">
                <a:solidFill>
                  <a:schemeClr val="tx1">
                    <a:lumMod val="50000"/>
                    <a:lumOff val="50000"/>
                  </a:schemeClr>
                </a:solidFill>
              </a:rPr>
              <a:t>(Source: rapport du Référent Logement, 2021)</a:t>
            </a:r>
          </a:p>
          <a:p>
            <a:endParaRPr lang="nl-NL" sz="2000" dirty="0">
              <a:solidFill>
                <a:schemeClr val="tx1">
                  <a:lumMod val="50000"/>
                  <a:lumOff val="50000"/>
                </a:schemeClr>
              </a:solidFill>
            </a:endParaRPr>
          </a:p>
          <a:p>
            <a:pPr marL="342900" indent="-342900">
              <a:buFont typeface="Wingdings" panose="05000000000000000000" pitchFamily="2" charset="2"/>
              <a:buChar char="Ø"/>
            </a:pPr>
            <a:r>
              <a:rPr lang="nl-NL" sz="2000" dirty="0" err="1">
                <a:solidFill>
                  <a:schemeClr val="tx1">
                    <a:lumMod val="50000"/>
                    <a:lumOff val="50000"/>
                  </a:schemeClr>
                </a:solidFill>
              </a:rPr>
              <a:t>Création</a:t>
            </a:r>
            <a:r>
              <a:rPr lang="nl-NL" sz="2000" dirty="0">
                <a:solidFill>
                  <a:schemeClr val="tx1">
                    <a:lumMod val="50000"/>
                    <a:lumOff val="50000"/>
                  </a:schemeClr>
                </a:solidFill>
              </a:rPr>
              <a:t> des </a:t>
            </a:r>
            <a:r>
              <a:rPr lang="nl-NL" sz="2000" dirty="0" err="1">
                <a:solidFill>
                  <a:schemeClr val="tx1">
                    <a:lumMod val="50000"/>
                    <a:lumOff val="50000"/>
                  </a:schemeClr>
                </a:solidFill>
              </a:rPr>
              <a:t>Contrats</a:t>
            </a:r>
            <a:r>
              <a:rPr lang="nl-NL" sz="2000" dirty="0">
                <a:solidFill>
                  <a:schemeClr val="tx1">
                    <a:lumMod val="50000"/>
                    <a:lumOff val="50000"/>
                  </a:schemeClr>
                </a:solidFill>
              </a:rPr>
              <a:t> Logement Communes-Région pour </a:t>
            </a:r>
            <a:r>
              <a:rPr lang="nl-NL" sz="2000" dirty="0" err="1">
                <a:solidFill>
                  <a:schemeClr val="tx1">
                    <a:lumMod val="50000"/>
                    <a:lumOff val="50000"/>
                  </a:schemeClr>
                </a:solidFill>
              </a:rPr>
              <a:t>soutenir</a:t>
            </a:r>
            <a:r>
              <a:rPr lang="nl-NL" sz="2000" dirty="0">
                <a:solidFill>
                  <a:schemeClr val="tx1">
                    <a:lumMod val="50000"/>
                    <a:lumOff val="50000"/>
                  </a:schemeClr>
                </a:solidFill>
              </a:rPr>
              <a:t> et </a:t>
            </a:r>
            <a:r>
              <a:rPr lang="nl-NL" sz="2000" dirty="0" err="1">
                <a:solidFill>
                  <a:schemeClr val="tx1">
                    <a:lumMod val="50000"/>
                    <a:lumOff val="50000"/>
                  </a:schemeClr>
                </a:solidFill>
              </a:rPr>
              <a:t>motiver</a:t>
            </a:r>
            <a:r>
              <a:rPr lang="nl-NL" sz="2000" dirty="0">
                <a:solidFill>
                  <a:schemeClr val="tx1">
                    <a:lumMod val="50000"/>
                    <a:lumOff val="50000"/>
                  </a:schemeClr>
                </a:solidFill>
              </a:rPr>
              <a:t> les </a:t>
            </a:r>
            <a:r>
              <a:rPr lang="nl-NL" sz="2000" dirty="0" err="1">
                <a:solidFill>
                  <a:schemeClr val="tx1">
                    <a:lumMod val="50000"/>
                    <a:lumOff val="50000"/>
                  </a:schemeClr>
                </a:solidFill>
              </a:rPr>
              <a:t>pouvoirs</a:t>
            </a:r>
            <a:r>
              <a:rPr lang="nl-NL" sz="2000" dirty="0">
                <a:solidFill>
                  <a:schemeClr val="tx1">
                    <a:lumMod val="50000"/>
                    <a:lumOff val="50000"/>
                  </a:schemeClr>
                </a:solidFill>
              </a:rPr>
              <a:t> </a:t>
            </a:r>
            <a:r>
              <a:rPr lang="nl-NL" sz="2000" dirty="0" err="1">
                <a:solidFill>
                  <a:schemeClr val="tx1">
                    <a:lumMod val="50000"/>
                    <a:lumOff val="50000"/>
                  </a:schemeClr>
                </a:solidFill>
              </a:rPr>
              <a:t>locaux</a:t>
            </a:r>
            <a:r>
              <a:rPr lang="nl-NL" sz="2000" dirty="0">
                <a:solidFill>
                  <a:schemeClr val="tx1">
                    <a:lumMod val="50000"/>
                    <a:lumOff val="50000"/>
                  </a:schemeClr>
                </a:solidFill>
              </a:rPr>
              <a:t> </a:t>
            </a:r>
          </a:p>
          <a:p>
            <a:r>
              <a:rPr lang="nl-NL" sz="2000" dirty="0">
                <a:solidFill>
                  <a:schemeClr val="tx1">
                    <a:lumMod val="50000"/>
                    <a:lumOff val="50000"/>
                  </a:schemeClr>
                </a:solidFill>
              </a:rPr>
              <a:t>=   Action 10 du PUL</a:t>
            </a:r>
          </a:p>
          <a:p>
            <a:endParaRPr lang="nl-NL" sz="2000" dirty="0">
              <a:solidFill>
                <a:schemeClr val="tx1">
                  <a:lumMod val="50000"/>
                  <a:lumOff val="50000"/>
                </a:schemeClr>
              </a:solidFill>
            </a:endParaRPr>
          </a:p>
        </p:txBody>
      </p:sp>
      <p:pic>
        <p:nvPicPr>
          <p:cNvPr id="10" name="Image 9">
            <a:extLst>
              <a:ext uri="{FF2B5EF4-FFF2-40B4-BE49-F238E27FC236}">
                <a16:creationId xmlns:a16="http://schemas.microsoft.com/office/drawing/2014/main" id="{DA2628C3-CB1F-8580-CE19-8588A3B28527}"/>
              </a:ext>
            </a:extLst>
          </p:cNvPr>
          <p:cNvPicPr>
            <a:picLocks noChangeAspect="1"/>
          </p:cNvPicPr>
          <p:nvPr/>
        </p:nvPicPr>
        <p:blipFill>
          <a:blip r:embed="rId3"/>
          <a:stretch>
            <a:fillRect/>
          </a:stretch>
        </p:blipFill>
        <p:spPr>
          <a:xfrm>
            <a:off x="6766561" y="1060783"/>
            <a:ext cx="5138526" cy="5422249"/>
          </a:xfrm>
          <a:prstGeom prst="rect">
            <a:avLst/>
          </a:prstGeom>
        </p:spPr>
      </p:pic>
    </p:spTree>
    <p:extLst>
      <p:ext uri="{BB962C8B-B14F-4D97-AF65-F5344CB8AC3E}">
        <p14:creationId xmlns:p14="http://schemas.microsoft.com/office/powerpoint/2010/main" val="4180707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38EC0-8897-FCBA-A5F0-0B4674EA8955}"/>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432DA1C2-8559-330B-73D7-1FF115E2D0D4}"/>
              </a:ext>
            </a:extLst>
          </p:cNvPr>
          <p:cNvPicPr>
            <a:picLocks noChangeAspect="1"/>
          </p:cNvPicPr>
          <p:nvPr/>
        </p:nvPicPr>
        <p:blipFill>
          <a:blip r:embed="rId2"/>
          <a:stretch>
            <a:fillRect/>
          </a:stretch>
        </p:blipFill>
        <p:spPr>
          <a:xfrm>
            <a:off x="6185436" y="489855"/>
            <a:ext cx="5952689" cy="6170767"/>
          </a:xfrm>
          <a:prstGeom prst="rect">
            <a:avLst/>
          </a:prstGeom>
        </p:spPr>
      </p:pic>
      <p:sp>
        <p:nvSpPr>
          <p:cNvPr id="3" name="Sous-titre 2">
            <a:extLst>
              <a:ext uri="{FF2B5EF4-FFF2-40B4-BE49-F238E27FC236}">
                <a16:creationId xmlns:a16="http://schemas.microsoft.com/office/drawing/2014/main" id="{55ABEF10-73FC-49AA-ECA6-29931E301ACF}"/>
              </a:ext>
            </a:extLst>
          </p:cNvPr>
          <p:cNvSpPr>
            <a:spLocks noGrp="1"/>
          </p:cNvSpPr>
          <p:nvPr>
            <p:ph type="subTitle" idx="1"/>
          </p:nvPr>
        </p:nvSpPr>
        <p:spPr>
          <a:xfrm>
            <a:off x="355600" y="1128172"/>
            <a:ext cx="6014720" cy="3338738"/>
          </a:xfrm>
        </p:spPr>
        <p:txBody>
          <a:bodyPr>
            <a:noAutofit/>
          </a:bodyPr>
          <a:lstStyle/>
          <a:p>
            <a:pPr algn="l">
              <a:spcBef>
                <a:spcPts val="400"/>
              </a:spcBef>
            </a:pPr>
            <a:r>
              <a:rPr lang="nl-NL" sz="1600" b="0" i="0" u="none" strike="noStrike" baseline="0" dirty="0">
                <a:solidFill>
                  <a:schemeClr val="tx1">
                    <a:lumMod val="50000"/>
                    <a:lumOff val="50000"/>
                  </a:schemeClr>
                </a:solidFill>
                <a:latin typeface="Mercury Regular"/>
              </a:rPr>
              <a:t>De staatssecretaris voor Huisvesting stelde voor een nieuwe werkmethode in te voeren voor de opvolging van de uitvoering van het Plan, gebaseerd op het «Delivery Unit»-concept.</a:t>
            </a:r>
          </a:p>
          <a:p>
            <a:pPr algn="l">
              <a:spcBef>
                <a:spcPts val="400"/>
              </a:spcBef>
            </a:pPr>
            <a:endParaRPr lang="nl-NL" sz="1600" b="0" i="0" u="none" strike="noStrike" baseline="0" dirty="0">
              <a:solidFill>
                <a:schemeClr val="tx1">
                  <a:lumMod val="50000"/>
                  <a:lumOff val="50000"/>
                </a:schemeClr>
              </a:solidFill>
              <a:latin typeface="Mercury Regular"/>
            </a:endParaRPr>
          </a:p>
          <a:p>
            <a:pPr algn="l">
              <a:spcBef>
                <a:spcPts val="400"/>
              </a:spcBef>
            </a:pPr>
            <a:r>
              <a:rPr lang="nl-NL" sz="1600" b="0" i="0" u="none" strike="noStrike" baseline="0" dirty="0">
                <a:solidFill>
                  <a:schemeClr val="tx1">
                    <a:lumMod val="50000"/>
                    <a:lumOff val="50000"/>
                  </a:schemeClr>
                </a:solidFill>
                <a:latin typeface="Mercury Regular"/>
              </a:rPr>
              <a:t>Het is in dat licht dat het </a:t>
            </a:r>
            <a:r>
              <a:rPr lang="nl-NL" sz="1600" b="1" i="0" u="none" strike="noStrike" baseline="0" dirty="0">
                <a:solidFill>
                  <a:schemeClr val="tx1">
                    <a:lumMod val="50000"/>
                    <a:lumOff val="50000"/>
                  </a:schemeClr>
                </a:solidFill>
                <a:latin typeface="Mercury Bold"/>
              </a:rPr>
              <a:t>Coordination Team </a:t>
            </a:r>
            <a:r>
              <a:rPr lang="nl-NL" sz="1600" b="0" i="0" u="none" strike="noStrike" baseline="0" dirty="0">
                <a:solidFill>
                  <a:schemeClr val="tx1">
                    <a:lumMod val="50000"/>
                    <a:lumOff val="50000"/>
                  </a:schemeClr>
                </a:solidFill>
                <a:latin typeface="Mercury Regular"/>
              </a:rPr>
              <a:t>werd opgericht, </a:t>
            </a:r>
          </a:p>
          <a:p>
            <a:pPr algn="l">
              <a:spcBef>
                <a:spcPts val="400"/>
              </a:spcBef>
            </a:pPr>
            <a:r>
              <a:rPr lang="nl-NL" sz="1600" b="0" i="0" u="none" strike="noStrike" baseline="0" dirty="0">
                <a:solidFill>
                  <a:schemeClr val="tx1">
                    <a:lumMod val="50000"/>
                    <a:lumOff val="50000"/>
                  </a:schemeClr>
                </a:solidFill>
                <a:latin typeface="Mercury Regular"/>
              </a:rPr>
              <a:t>een dynamische en transparante sturingsstructuur, die alle betrokken </a:t>
            </a:r>
          </a:p>
          <a:p>
            <a:pPr algn="l">
              <a:spcBef>
                <a:spcPts val="400"/>
              </a:spcBef>
            </a:pPr>
            <a:r>
              <a:rPr lang="nl-NL" sz="1600" b="0" i="0" u="none" strike="noStrike" baseline="0" dirty="0">
                <a:solidFill>
                  <a:schemeClr val="tx1">
                    <a:lumMod val="50000"/>
                    <a:lumOff val="50000"/>
                  </a:schemeClr>
                </a:solidFill>
                <a:latin typeface="Mercury Regular"/>
              </a:rPr>
              <a:t>publieke en private actoren moet coördineren. </a:t>
            </a:r>
          </a:p>
          <a:p>
            <a:pPr algn="l">
              <a:spcBef>
                <a:spcPts val="400"/>
              </a:spcBef>
            </a:pPr>
            <a:endParaRPr lang="nl-NL" sz="1600" b="0" i="0" u="none" strike="noStrike" baseline="0" dirty="0">
              <a:solidFill>
                <a:schemeClr val="tx1">
                  <a:lumMod val="50000"/>
                  <a:lumOff val="50000"/>
                </a:schemeClr>
              </a:solidFill>
              <a:latin typeface="Mercury Regular"/>
            </a:endParaRPr>
          </a:p>
          <a:p>
            <a:pPr algn="l">
              <a:spcBef>
                <a:spcPts val="400"/>
              </a:spcBef>
            </a:pPr>
            <a:r>
              <a:rPr lang="nl-NL" sz="1600" b="0" i="0" u="none" strike="noStrike" baseline="0" dirty="0">
                <a:solidFill>
                  <a:schemeClr val="tx1">
                    <a:lumMod val="50000"/>
                    <a:lumOff val="50000"/>
                  </a:schemeClr>
                </a:solidFill>
                <a:latin typeface="Mercury Regular"/>
              </a:rPr>
              <a:t>Dit team, bestaande uit professionals met een grondige kennis </a:t>
            </a:r>
          </a:p>
          <a:p>
            <a:pPr algn="l">
              <a:spcBef>
                <a:spcPts val="400"/>
              </a:spcBef>
            </a:pPr>
            <a:r>
              <a:rPr lang="nl-NL" sz="1600" b="0" i="0" u="none" strike="noStrike" baseline="0" dirty="0">
                <a:solidFill>
                  <a:schemeClr val="tx1">
                    <a:lumMod val="50000"/>
                    <a:lumOff val="50000"/>
                  </a:schemeClr>
                </a:solidFill>
                <a:latin typeface="Mercury Regular"/>
              </a:rPr>
              <a:t>van de huisvestingssector, zal tot december 2024 operationeel </a:t>
            </a:r>
          </a:p>
          <a:p>
            <a:pPr algn="l">
              <a:spcBef>
                <a:spcPts val="400"/>
              </a:spcBef>
            </a:pPr>
            <a:r>
              <a:rPr lang="nl-NL" sz="1600" b="0" i="0" u="none" strike="noStrike" baseline="0" dirty="0">
                <a:solidFill>
                  <a:schemeClr val="tx1">
                    <a:lumMod val="50000"/>
                    <a:lumOff val="50000"/>
                  </a:schemeClr>
                </a:solidFill>
                <a:latin typeface="Mercury Regular"/>
              </a:rPr>
              <a:t>zijn om elk van de actieterreinen tot de voltooiing ervan op te volgen. </a:t>
            </a:r>
          </a:p>
          <a:p>
            <a:pPr algn="just">
              <a:spcBef>
                <a:spcPts val="400"/>
              </a:spcBef>
            </a:pPr>
            <a:endParaRPr lang="nl-NL" sz="1600" b="0" i="0" u="none" strike="noStrike" baseline="0" dirty="0">
              <a:solidFill>
                <a:schemeClr val="tx1">
                  <a:lumMod val="50000"/>
                  <a:lumOff val="50000"/>
                </a:schemeClr>
              </a:solidFill>
              <a:latin typeface="Mercury Regular"/>
            </a:endParaRPr>
          </a:p>
          <a:p>
            <a:pPr algn="just">
              <a:spcBef>
                <a:spcPts val="400"/>
              </a:spcBef>
            </a:pPr>
            <a:r>
              <a:rPr lang="nl-NL" sz="1600" b="0" i="0" u="none" strike="noStrike" baseline="0" dirty="0">
                <a:solidFill>
                  <a:schemeClr val="tx1">
                    <a:lumMod val="50000"/>
                    <a:lumOff val="50000"/>
                  </a:schemeClr>
                </a:solidFill>
                <a:latin typeface="Mercury Regular"/>
              </a:rPr>
              <a:t>Gezien het transversale karakter van de te voeren acties,</a:t>
            </a:r>
          </a:p>
          <a:p>
            <a:pPr algn="just">
              <a:spcBef>
                <a:spcPts val="400"/>
              </a:spcBef>
            </a:pPr>
            <a:r>
              <a:rPr lang="nl-NL" sz="1600" b="0" i="0" u="none" strike="noStrike" baseline="0" dirty="0">
                <a:solidFill>
                  <a:schemeClr val="tx1">
                    <a:lumMod val="50000"/>
                    <a:lumOff val="50000"/>
                  </a:schemeClr>
                </a:solidFill>
                <a:latin typeface="Mercury Regular"/>
              </a:rPr>
              <a:t>is het </a:t>
            </a:r>
            <a:r>
              <a:rPr lang="nl-NL" sz="1600" b="1" i="0" u="none" strike="noStrike" baseline="0" dirty="0">
                <a:solidFill>
                  <a:schemeClr val="tx1">
                    <a:lumMod val="50000"/>
                    <a:lumOff val="50000"/>
                  </a:schemeClr>
                </a:solidFill>
                <a:latin typeface="Mercury Bold"/>
              </a:rPr>
              <a:t>Coordination Team  </a:t>
            </a:r>
            <a:r>
              <a:rPr lang="nl-NL" sz="1600" b="0" i="0" u="none" strike="noStrike" baseline="0" dirty="0">
                <a:solidFill>
                  <a:schemeClr val="tx1">
                    <a:lumMod val="50000"/>
                    <a:lumOff val="50000"/>
                  </a:schemeClr>
                </a:solidFill>
                <a:latin typeface="Mercury Regular"/>
              </a:rPr>
              <a:t>ondergebracht </a:t>
            </a:r>
            <a:r>
              <a:rPr lang="nl-NL" sz="1600" b="1" i="0" u="none" strike="noStrike" baseline="0" dirty="0">
                <a:solidFill>
                  <a:schemeClr val="tx1">
                    <a:lumMod val="50000"/>
                    <a:lumOff val="50000"/>
                  </a:schemeClr>
                </a:solidFill>
                <a:latin typeface="Mercury Regular"/>
              </a:rPr>
              <a:t>bij Brussel Synergie</a:t>
            </a:r>
            <a:r>
              <a:rPr lang="nl-NL" sz="1600" b="0" i="0" u="none" strike="noStrike" baseline="0" dirty="0">
                <a:solidFill>
                  <a:schemeClr val="tx1">
                    <a:lumMod val="50000"/>
                    <a:lumOff val="50000"/>
                  </a:schemeClr>
                </a:solidFill>
                <a:latin typeface="Mercury Regular"/>
              </a:rPr>
              <a:t>, </a:t>
            </a:r>
          </a:p>
          <a:p>
            <a:pPr algn="just">
              <a:spcBef>
                <a:spcPts val="400"/>
              </a:spcBef>
            </a:pPr>
            <a:r>
              <a:rPr lang="nl-NL" sz="1600" b="0" i="0" u="none" strike="noStrike" baseline="0" dirty="0">
                <a:solidFill>
                  <a:schemeClr val="tx1">
                    <a:lumMod val="50000"/>
                    <a:lumOff val="50000"/>
                  </a:schemeClr>
                </a:solidFill>
                <a:latin typeface="Mercury Regular"/>
              </a:rPr>
              <a:t>waardoor het gebruik kan maken van alle vaardigheden en diensten </a:t>
            </a:r>
          </a:p>
          <a:p>
            <a:pPr algn="just">
              <a:spcBef>
                <a:spcPts val="400"/>
              </a:spcBef>
            </a:pPr>
            <a:r>
              <a:rPr lang="nl-NL" sz="1600" b="0" i="0" u="none" strike="noStrike" baseline="0" dirty="0">
                <a:solidFill>
                  <a:schemeClr val="tx1">
                    <a:lumMod val="50000"/>
                    <a:lumOff val="50000"/>
                  </a:schemeClr>
                </a:solidFill>
                <a:latin typeface="Mercury Regular"/>
              </a:rPr>
              <a:t>van deze overkoepelende structuur van de GOB. </a:t>
            </a:r>
          </a:p>
          <a:p>
            <a:pPr algn="just"/>
            <a:endParaRPr lang="nl-NL" sz="1800" dirty="0">
              <a:solidFill>
                <a:srgbClr val="000000"/>
              </a:solidFill>
              <a:latin typeface="Mercury Regular"/>
            </a:endParaRPr>
          </a:p>
          <a:p>
            <a:pPr algn="just"/>
            <a:endParaRPr lang="fr-BE" sz="3600" b="1" dirty="0">
              <a:solidFill>
                <a:schemeClr val="accent1">
                  <a:lumMod val="75000"/>
                </a:schemeClr>
              </a:solidFill>
            </a:endParaRPr>
          </a:p>
        </p:txBody>
      </p:sp>
      <p:sp>
        <p:nvSpPr>
          <p:cNvPr id="11" name="Espace réservé du pied de page 10">
            <a:extLst>
              <a:ext uri="{FF2B5EF4-FFF2-40B4-BE49-F238E27FC236}">
                <a16:creationId xmlns:a16="http://schemas.microsoft.com/office/drawing/2014/main" id="{2215BAD7-8233-FEE1-6DD9-FC58BD46F68C}"/>
              </a:ext>
            </a:extLst>
          </p:cNvPr>
          <p:cNvSpPr>
            <a:spLocks noGrp="1"/>
          </p:cNvSpPr>
          <p:nvPr>
            <p:ph type="ftr" sz="quarter" idx="11"/>
          </p:nvPr>
        </p:nvSpPr>
        <p:spPr/>
        <p:txBody>
          <a:bodyPr/>
          <a:lstStyle/>
          <a:p>
            <a:r>
              <a:rPr lang="fr-BE"/>
              <a:t>17 04 2024 - La Tricoterie</a:t>
            </a:r>
          </a:p>
        </p:txBody>
      </p:sp>
      <p:pic>
        <p:nvPicPr>
          <p:cNvPr id="4" name="Image 3">
            <a:extLst>
              <a:ext uri="{FF2B5EF4-FFF2-40B4-BE49-F238E27FC236}">
                <a16:creationId xmlns:a16="http://schemas.microsoft.com/office/drawing/2014/main" id="{D7EF6871-35F5-3B8B-193F-51E2D350AC4F}"/>
              </a:ext>
            </a:extLst>
          </p:cNvPr>
          <p:cNvPicPr>
            <a:picLocks noChangeAspect="1"/>
          </p:cNvPicPr>
          <p:nvPr/>
        </p:nvPicPr>
        <p:blipFill>
          <a:blip r:embed="rId3"/>
          <a:stretch>
            <a:fillRect/>
          </a:stretch>
        </p:blipFill>
        <p:spPr>
          <a:xfrm>
            <a:off x="183952" y="6003907"/>
            <a:ext cx="3854648" cy="704886"/>
          </a:xfrm>
          <a:prstGeom prst="rect">
            <a:avLst/>
          </a:prstGeom>
        </p:spPr>
      </p:pic>
      <p:sp>
        <p:nvSpPr>
          <p:cNvPr id="2" name="ZoneTexte 1">
            <a:extLst>
              <a:ext uri="{FF2B5EF4-FFF2-40B4-BE49-F238E27FC236}">
                <a16:creationId xmlns:a16="http://schemas.microsoft.com/office/drawing/2014/main" id="{E3873DDB-9FDD-3BC8-EDF9-F3E255D38299}"/>
              </a:ext>
            </a:extLst>
          </p:cNvPr>
          <p:cNvSpPr txBox="1"/>
          <p:nvPr/>
        </p:nvSpPr>
        <p:spPr>
          <a:xfrm>
            <a:off x="355600" y="500469"/>
            <a:ext cx="8067040" cy="461665"/>
          </a:xfrm>
          <a:prstGeom prst="rect">
            <a:avLst/>
          </a:prstGeom>
          <a:noFill/>
        </p:spPr>
        <p:txBody>
          <a:bodyPr wrap="square" rtlCol="0">
            <a:spAutoFit/>
          </a:bodyPr>
          <a:lstStyle/>
          <a:p>
            <a:r>
              <a:rPr lang="fr-BE" sz="2400" b="1" dirty="0" err="1">
                <a:solidFill>
                  <a:schemeClr val="accent1">
                    <a:lumMod val="75000"/>
                  </a:schemeClr>
                </a:solidFill>
              </a:rPr>
              <a:t>Een</a:t>
            </a:r>
            <a:r>
              <a:rPr lang="fr-BE" sz="2400" b="1" dirty="0">
                <a:solidFill>
                  <a:schemeClr val="accent1">
                    <a:lumMod val="75000"/>
                  </a:schemeClr>
                </a:solidFill>
              </a:rPr>
              <a:t> Delivery Unit… </a:t>
            </a:r>
            <a:r>
              <a:rPr lang="fr-BE" sz="2400" b="1" dirty="0" err="1">
                <a:solidFill>
                  <a:schemeClr val="accent1">
                    <a:lumMod val="75000"/>
                  </a:schemeClr>
                </a:solidFill>
              </a:rPr>
              <a:t>wat</a:t>
            </a:r>
            <a:r>
              <a:rPr lang="fr-BE" sz="2400" b="1" dirty="0">
                <a:solidFill>
                  <a:schemeClr val="accent1">
                    <a:lumMod val="75000"/>
                  </a:schemeClr>
                </a:solidFill>
              </a:rPr>
              <a:t> </a:t>
            </a:r>
            <a:r>
              <a:rPr lang="fr-BE" sz="2400" b="1" dirty="0" err="1">
                <a:solidFill>
                  <a:schemeClr val="accent1">
                    <a:lumMod val="75000"/>
                  </a:schemeClr>
                </a:solidFill>
              </a:rPr>
              <a:t>is</a:t>
            </a:r>
            <a:r>
              <a:rPr lang="fr-BE" sz="2400" b="1" dirty="0">
                <a:solidFill>
                  <a:schemeClr val="accent1">
                    <a:lumMod val="75000"/>
                  </a:schemeClr>
                </a:solidFill>
              </a:rPr>
              <a:t> </a:t>
            </a:r>
            <a:r>
              <a:rPr lang="fr-BE" sz="2400" b="1" dirty="0" err="1">
                <a:solidFill>
                  <a:schemeClr val="accent1">
                    <a:lumMod val="75000"/>
                  </a:schemeClr>
                </a:solidFill>
              </a:rPr>
              <a:t>dat</a:t>
            </a:r>
            <a:r>
              <a:rPr lang="fr-BE" sz="2400" b="1" dirty="0">
                <a:solidFill>
                  <a:schemeClr val="accent1">
                    <a:lumMod val="75000"/>
                  </a:schemeClr>
                </a:solidFill>
              </a:rPr>
              <a:t>?</a:t>
            </a:r>
          </a:p>
        </p:txBody>
      </p:sp>
      <p:sp>
        <p:nvSpPr>
          <p:cNvPr id="7" name="ZoneTexte 6">
            <a:extLst>
              <a:ext uri="{FF2B5EF4-FFF2-40B4-BE49-F238E27FC236}">
                <a16:creationId xmlns:a16="http://schemas.microsoft.com/office/drawing/2014/main" id="{78A41FAC-2AEE-CC36-75A9-D09AD2C4E464}"/>
              </a:ext>
            </a:extLst>
          </p:cNvPr>
          <p:cNvSpPr txBox="1"/>
          <p:nvPr/>
        </p:nvSpPr>
        <p:spPr>
          <a:xfrm>
            <a:off x="9966960" y="6400412"/>
            <a:ext cx="1919170" cy="461665"/>
          </a:xfrm>
          <a:prstGeom prst="rect">
            <a:avLst/>
          </a:prstGeom>
          <a:noFill/>
        </p:spPr>
        <p:txBody>
          <a:bodyPr wrap="square" rtlCol="0">
            <a:spAutoFit/>
          </a:bodyPr>
          <a:lstStyle/>
          <a:p>
            <a:r>
              <a:rPr lang="fr-BE" sz="1200">
                <a:hlinkClick r:id="rId4"/>
              </a:rPr>
              <a:t>Societal Housing Network – #sohonet</a:t>
            </a:r>
            <a:endParaRPr lang="fr-BE" sz="1200" dirty="0"/>
          </a:p>
        </p:txBody>
      </p:sp>
    </p:spTree>
    <p:extLst>
      <p:ext uri="{BB962C8B-B14F-4D97-AF65-F5344CB8AC3E}">
        <p14:creationId xmlns:p14="http://schemas.microsoft.com/office/powerpoint/2010/main" val="3699190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E51B8-B08E-0114-6D17-DFEDBC8840EE}"/>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BC1A823F-0E3E-1FB2-DA28-AD702A5071BB}"/>
              </a:ext>
            </a:extLst>
          </p:cNvPr>
          <p:cNvPicPr>
            <a:picLocks noChangeAspect="1"/>
          </p:cNvPicPr>
          <p:nvPr/>
        </p:nvPicPr>
        <p:blipFill>
          <a:blip r:embed="rId2"/>
          <a:stretch>
            <a:fillRect/>
          </a:stretch>
        </p:blipFill>
        <p:spPr>
          <a:xfrm>
            <a:off x="629920" y="475227"/>
            <a:ext cx="10231120" cy="5907545"/>
          </a:xfrm>
          <a:prstGeom prst="rect">
            <a:avLst/>
          </a:prstGeom>
        </p:spPr>
      </p:pic>
      <p:sp>
        <p:nvSpPr>
          <p:cNvPr id="3" name="Sous-titre 2">
            <a:extLst>
              <a:ext uri="{FF2B5EF4-FFF2-40B4-BE49-F238E27FC236}">
                <a16:creationId xmlns:a16="http://schemas.microsoft.com/office/drawing/2014/main" id="{FFDD99E8-438B-98B5-7DE5-BB4582063438}"/>
              </a:ext>
            </a:extLst>
          </p:cNvPr>
          <p:cNvSpPr>
            <a:spLocks noGrp="1"/>
          </p:cNvSpPr>
          <p:nvPr>
            <p:ph type="subTitle" idx="1"/>
          </p:nvPr>
        </p:nvSpPr>
        <p:spPr>
          <a:xfrm>
            <a:off x="183952" y="149207"/>
            <a:ext cx="10149840" cy="991430"/>
          </a:xfrm>
        </p:spPr>
        <p:txBody>
          <a:bodyPr>
            <a:noAutofit/>
          </a:bodyPr>
          <a:lstStyle/>
          <a:p>
            <a:pPr algn="l"/>
            <a:r>
              <a:rPr lang="fr-BE" sz="2800" b="1" dirty="0">
                <a:solidFill>
                  <a:schemeClr val="accent1">
                    <a:lumMod val="75000"/>
                  </a:schemeClr>
                </a:solidFill>
              </a:rPr>
              <a:t>Méthodologie et plus-value de la </a:t>
            </a:r>
          </a:p>
        </p:txBody>
      </p:sp>
      <p:sp>
        <p:nvSpPr>
          <p:cNvPr id="11" name="Espace réservé du pied de page 10">
            <a:extLst>
              <a:ext uri="{FF2B5EF4-FFF2-40B4-BE49-F238E27FC236}">
                <a16:creationId xmlns:a16="http://schemas.microsoft.com/office/drawing/2014/main" id="{FD2F5B2E-040F-6497-2730-6E6BEBA324AA}"/>
              </a:ext>
            </a:extLst>
          </p:cNvPr>
          <p:cNvSpPr>
            <a:spLocks noGrp="1"/>
          </p:cNvSpPr>
          <p:nvPr>
            <p:ph type="ftr" sz="quarter" idx="11"/>
          </p:nvPr>
        </p:nvSpPr>
        <p:spPr>
          <a:xfrm>
            <a:off x="4038602" y="6447878"/>
            <a:ext cx="4114800" cy="365125"/>
          </a:xfrm>
        </p:spPr>
        <p:txBody>
          <a:bodyPr/>
          <a:lstStyle/>
          <a:p>
            <a:r>
              <a:rPr lang="fr-BE"/>
              <a:t>17 04 2024 - La Tricoterie</a:t>
            </a:r>
          </a:p>
        </p:txBody>
      </p:sp>
      <p:pic>
        <p:nvPicPr>
          <p:cNvPr id="4" name="Image 3">
            <a:extLst>
              <a:ext uri="{FF2B5EF4-FFF2-40B4-BE49-F238E27FC236}">
                <a16:creationId xmlns:a16="http://schemas.microsoft.com/office/drawing/2014/main" id="{A1C32A2C-A6B4-37D1-75B5-28B66823A62F}"/>
              </a:ext>
            </a:extLst>
          </p:cNvPr>
          <p:cNvPicPr>
            <a:picLocks noChangeAspect="1"/>
          </p:cNvPicPr>
          <p:nvPr/>
        </p:nvPicPr>
        <p:blipFill>
          <a:blip r:embed="rId3"/>
          <a:stretch>
            <a:fillRect/>
          </a:stretch>
        </p:blipFill>
        <p:spPr>
          <a:xfrm>
            <a:off x="183952" y="6003907"/>
            <a:ext cx="3854648" cy="704886"/>
          </a:xfrm>
          <a:prstGeom prst="rect">
            <a:avLst/>
          </a:prstGeom>
        </p:spPr>
      </p:pic>
      <p:pic>
        <p:nvPicPr>
          <p:cNvPr id="5" name="Image 4">
            <a:extLst>
              <a:ext uri="{FF2B5EF4-FFF2-40B4-BE49-F238E27FC236}">
                <a16:creationId xmlns:a16="http://schemas.microsoft.com/office/drawing/2014/main" id="{D302E10B-780A-E5BA-894E-D6D7D6EBD12B}"/>
              </a:ext>
            </a:extLst>
          </p:cNvPr>
          <p:cNvPicPr>
            <a:picLocks noChangeAspect="1"/>
          </p:cNvPicPr>
          <p:nvPr/>
        </p:nvPicPr>
        <p:blipFill>
          <a:blip r:embed="rId4"/>
          <a:stretch>
            <a:fillRect/>
          </a:stretch>
        </p:blipFill>
        <p:spPr>
          <a:xfrm>
            <a:off x="5258872" y="-4384"/>
            <a:ext cx="2381448" cy="715219"/>
          </a:xfrm>
          <a:prstGeom prst="rect">
            <a:avLst/>
          </a:prstGeom>
        </p:spPr>
      </p:pic>
    </p:spTree>
    <p:extLst>
      <p:ext uri="{BB962C8B-B14F-4D97-AF65-F5344CB8AC3E}">
        <p14:creationId xmlns:p14="http://schemas.microsoft.com/office/powerpoint/2010/main" val="261570439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e9f03cd-0512-46dc-b0d4-bb48fa70fcf2}" enabled="0" method="" siteId="{3e9f03cd-0512-46dc-b0d4-bb48fa70fcf2}" removed="1"/>
</clbl:labelList>
</file>

<file path=docProps/app.xml><?xml version="1.0" encoding="utf-8"?>
<Properties xmlns="http://schemas.openxmlformats.org/officeDocument/2006/extended-properties" xmlns:vt="http://schemas.openxmlformats.org/officeDocument/2006/docPropsVTypes">
  <TotalTime>408</TotalTime>
  <Words>1409</Words>
  <Application>Microsoft Office PowerPoint</Application>
  <PresentationFormat>Grand écran</PresentationFormat>
  <Paragraphs>155</Paragraphs>
  <Slides>20</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20</vt:i4>
      </vt:variant>
    </vt:vector>
  </HeadingPairs>
  <TitlesOfParts>
    <vt:vector size="29" baseType="lpstr">
      <vt:lpstr>Arial</vt:lpstr>
      <vt:lpstr>Calibri</vt:lpstr>
      <vt:lpstr>Calibri Light</vt:lpstr>
      <vt:lpstr>Courier New</vt:lpstr>
      <vt:lpstr>Mercury Bold</vt:lpstr>
      <vt:lpstr>Mercury Regular</vt:lpstr>
      <vt:lpstr>Merkury</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Bedankt voor uw deelname! Merci pour votre participation!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VANDER GHINST Muriel</dc:creator>
  <cp:lastModifiedBy>VANDER GHINST Muriel</cp:lastModifiedBy>
  <cp:revision>9</cp:revision>
  <dcterms:created xsi:type="dcterms:W3CDTF">2024-04-11T09:39:01Z</dcterms:created>
  <dcterms:modified xsi:type="dcterms:W3CDTF">2024-04-19T10:14:41Z</dcterms:modified>
</cp:coreProperties>
</file>